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889F057-F2B8-4045-B9A8-2BEAFB1ED4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476852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2835c96503e88ce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2835c96503e88ce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2835c96503e88ce_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2835c96503e88ce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2835c96503e88ce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2835c96503e88ce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2835c96503e88ce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2835c96503e88ce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2835c96503e88ce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62835c96503e88ce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2835c96503e88ce_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2835c96503e88ce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2835c96503e88ce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2835c96503e88ce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2835c96503e88ce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2835c96503e88ce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2835c96503e88ce_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2835c96503e88ce_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f9262ee2f_0_26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f9262ee2f_0_26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2835c96503e88ce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2835c96503e88ce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2835c96503e88ce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2835c96503e88ce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2835c96503e88ce_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2835c96503e88ce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2835c96503e88ce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2835c96503e88ce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2835c96503e88ce_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62835c96503e88ce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2835c96503e88ce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2835c96503e88ce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62835c96503e88ce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62835c96503e88ce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2835c96503e88ce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2835c96503e88ce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2835c96503e88ce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2835c96503e88ce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62835c96503e88ce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62835c96503e88ce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2902334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f9262ee2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2835c96503e88ce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2835c96503e88ce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f9262ee2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2835c96503e88ce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2835c96503e88ce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CREDITS: This presentation template was created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3"/>
              </a:rPr>
              <a:t>Slidesgo</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including icons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4"/>
              </a:rPr>
              <a:t>Flaticon</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and infographics &amp; images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5"/>
              </a:rPr>
              <a:t>Freepik</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a:t>
            </a:r>
            <a:endParaRPr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endParaRPr>
          </a:p>
          <a:p>
            <a:pPr marL="0" lvl="0" indent="0" algn="l" rtl="0">
              <a:spcBef>
                <a:spcPts val="300"/>
              </a:spcBef>
              <a:spcAft>
                <a:spcPts val="0"/>
              </a:spcAft>
              <a:buNone/>
            </a:pPr>
            <a:endParaRPr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panose="00000900000000000000"/>
              <a:buNone/>
              <a:defRPr sz="2800">
                <a:solidFill>
                  <a:schemeClr val="l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lvl="1">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panose="00000500000000000000"/>
              <a:buChar char="●"/>
              <a:defRPr sz="1800">
                <a:solidFill>
                  <a:schemeClr val="dk2"/>
                </a:solidFill>
                <a:latin typeface="Montserrat" panose="00000500000000000000"/>
                <a:ea typeface="Montserrat" panose="00000500000000000000"/>
                <a:cs typeface="Montserrat" panose="00000500000000000000"/>
                <a:sym typeface="Montserrat" panose="00000500000000000000"/>
              </a:defRPr>
            </a:lvl1pPr>
            <a:lvl2pPr marL="914400" lvl="1"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2pPr>
            <a:lvl3pPr marL="1371600" lvl="2"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3pPr>
            <a:lvl4pPr marL="1828800" lvl="3"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4pPr>
            <a:lvl5pPr marL="2286000" lvl="4"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5pPr>
            <a:lvl6pPr marL="2743200" lvl="5"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6pPr>
            <a:lvl7pPr marL="3200400" lvl="6"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7pPr>
            <a:lvl8pPr marL="3657600" lvl="7"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8pPr>
            <a:lvl9pPr marL="4114800" lvl="8" indent="-317500">
              <a:lnSpc>
                <a:spcPct val="100000"/>
              </a:lnSpc>
              <a:spcBef>
                <a:spcPts val="1600"/>
              </a:spcBef>
              <a:spcAft>
                <a:spcPts val="160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www.sciencedirect.com/science/article/pii/S1877050923001084" TargetMode="External"/><Relationship Id="rId7"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hyperlink" Target="https://towardsdatascience.com/hog-histogram-of-oriented-gradients-67ecd887675f" TargetMode="External"/><Relationship Id="rId5" Type="http://schemas.openxmlformats.org/officeDocument/2006/relationships/hyperlink" Target="http://medium.com/@deepanshut041/introduction-to-sift-scale-invariant-feature-transform-65d7f3a72d40" TargetMode="External"/><Relationship Id="rId4" Type="http://schemas.openxmlformats.org/officeDocument/2006/relationships/hyperlink" Target="https://r.search.yahoo.com/_ylt=AwrPoWK8BC1mozQoyqS7HAx.;_ylu=Y29sbwNzZzMEcG9zAzEEdnRpZAMEc2VjA3Ny/RV=2/RE=1714255164/RO=10/RU=https:/www.kaggle.com/datasets/shawon10/ckplus/RK=2/RS=xZj7MAOzCriFojsuePLmFTDHKMA-"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5.jpe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8.jpe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175900" y="276755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3100"/>
              <a:t>Facial emotion recognition using Handcrafted features and CNN</a:t>
            </a:r>
            <a:endParaRPr sz="3100"/>
          </a:p>
        </p:txBody>
      </p:sp>
      <p:sp>
        <p:nvSpPr>
          <p:cNvPr id="159" name="Google Shape;159;p36"/>
          <p:cNvSpPr txBox="1">
            <a:spLocks noGrp="1"/>
          </p:cNvSpPr>
          <p:nvPr>
            <p:ph type="ctrTitle"/>
          </p:nvPr>
        </p:nvSpPr>
        <p:spPr>
          <a:xfrm>
            <a:off x="2941650" y="341225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2200" b="0">
                <a:latin typeface="Montserrat ExtraLight" panose="00000300000000000000"/>
                <a:ea typeface="Montserrat ExtraLight" panose="00000300000000000000"/>
                <a:cs typeface="Montserrat ExtraLight" panose="00000300000000000000"/>
                <a:sym typeface="Montserrat ExtraLight" panose="00000300000000000000"/>
              </a:rPr>
              <a:t>DEEP LEARNING</a:t>
            </a:r>
            <a:endParaRPr sz="2200" b="0">
              <a:latin typeface="Montserrat ExtraLight" panose="00000300000000000000"/>
              <a:ea typeface="Montserrat ExtraLight" panose="00000300000000000000"/>
              <a:cs typeface="Montserrat ExtraLight" panose="00000300000000000000"/>
              <a:sym typeface="Montserrat ExtraLight" panose="00000300000000000000"/>
            </a:endParaRPr>
          </a:p>
        </p:txBody>
      </p:sp>
      <p:cxnSp>
        <p:nvCxnSpPr>
          <p:cNvPr id="160" name="Google Shape;160;p36"/>
          <p:cNvCxnSpPr/>
          <p:nvPr/>
        </p:nvCxnSpPr>
        <p:spPr>
          <a:xfrm>
            <a:off x="3190500" y="34122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Dataset Description</a:t>
            </a:r>
          </a:p>
        </p:txBody>
      </p:sp>
      <p:cxnSp>
        <p:nvCxnSpPr>
          <p:cNvPr id="271" name="Google Shape;271;p46"/>
          <p:cNvCxnSpPr/>
          <p:nvPr/>
        </p:nvCxnSpPr>
        <p:spPr>
          <a:xfrm rot="10800000" flipH="1">
            <a:off x="938500" y="984472"/>
            <a:ext cx="3787500" cy="12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2" name="Google Shape;272;p46"/>
          <p:cNvSpPr txBox="1">
            <a:spLocks noGrp="1"/>
          </p:cNvSpPr>
          <p:nvPr>
            <p:ph type="title"/>
          </p:nvPr>
        </p:nvSpPr>
        <p:spPr>
          <a:xfrm>
            <a:off x="3268288" y="10982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CK Plus</a:t>
            </a:r>
          </a:p>
        </p:txBody>
      </p:sp>
      <p:sp>
        <p:nvSpPr>
          <p:cNvPr id="273" name="Google Shape;273;p46"/>
          <p:cNvSpPr txBox="1">
            <a:spLocks noGrp="1"/>
          </p:cNvSpPr>
          <p:nvPr>
            <p:ph type="subTitle" idx="1"/>
          </p:nvPr>
        </p:nvSpPr>
        <p:spPr>
          <a:xfrm>
            <a:off x="1691096" y="1748475"/>
            <a:ext cx="5761800" cy="2268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a:t>The CKplus dataset is available on Kaggle, and it contains 981 grayscale images with a resolution of 48x48 pixels. </a:t>
            </a:r>
            <a:endParaRPr sz="1500"/>
          </a:p>
          <a:p>
            <a:pPr marL="457200" lvl="0" indent="-323850" algn="l" rtl="0">
              <a:spcBef>
                <a:spcPts val="0"/>
              </a:spcBef>
              <a:spcAft>
                <a:spcPts val="0"/>
              </a:spcAft>
              <a:buSzPts val="1500"/>
              <a:buChar char="●"/>
            </a:pPr>
            <a:r>
              <a:rPr lang="en-GB" sz="1500"/>
              <a:t>Images are organized into emotional folders. </a:t>
            </a:r>
            <a:endParaRPr sz="1500"/>
          </a:p>
          <a:p>
            <a:pPr marL="457200" lvl="0" indent="-323850" algn="l" rtl="0">
              <a:spcBef>
                <a:spcPts val="0"/>
              </a:spcBef>
              <a:spcAft>
                <a:spcPts val="0"/>
              </a:spcAft>
              <a:buSzPts val="1500"/>
              <a:buChar char="●"/>
            </a:pPr>
            <a:r>
              <a:rPr lang="en-GB" sz="1500"/>
              <a:t>The dataset includes images of subjects within the age limit of 18 to 50 years, with a diversities of genders and ethnicities. Every image have been given labels from one of 7 variety of expression classes: rage, contempt, disgust, fear, happiness, sadness, and surprise.</a:t>
            </a:r>
            <a:endParaRPr sz="1500"/>
          </a:p>
        </p:txBody>
      </p:sp>
      <p:cxnSp>
        <p:nvCxnSpPr>
          <p:cNvPr id="274" name="Google Shape;274;p46"/>
          <p:cNvCxnSpPr/>
          <p:nvPr/>
        </p:nvCxnSpPr>
        <p:spPr>
          <a:xfrm>
            <a:off x="4327438" y="1646673"/>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CK Plus Dataset</a:t>
            </a:r>
          </a:p>
        </p:txBody>
      </p:sp>
      <p:pic>
        <p:nvPicPr>
          <p:cNvPr id="280" name="Google Shape;280;p47"/>
          <p:cNvPicPr preferRelativeResize="0"/>
          <p:nvPr/>
        </p:nvPicPr>
        <p:blipFill>
          <a:blip r:embed="rId3"/>
          <a:stretch>
            <a:fillRect/>
          </a:stretch>
        </p:blipFill>
        <p:spPr>
          <a:xfrm>
            <a:off x="938500" y="1386425"/>
            <a:ext cx="4160700" cy="3012300"/>
          </a:xfrm>
          <a:prstGeom prst="roundRect">
            <a:avLst>
              <a:gd name="adj" fmla="val 16667"/>
            </a:avLst>
          </a:prstGeom>
          <a:noFill/>
          <a:ln w="28575" cap="flat" cmpd="sng">
            <a:solidFill>
              <a:schemeClr val="accent5"/>
            </a:solidFill>
            <a:prstDash val="solid"/>
            <a:round/>
            <a:headEnd type="none" w="sm" len="sm"/>
            <a:tailEnd type="none" w="sm" len="sm"/>
          </a:ln>
          <a:effectLst>
            <a:reflection stA="31000" endPos="30000" dist="38100" dir="5400000" fadeDir="5400012" sy="-100000" algn="bl" rotWithShape="0"/>
          </a:effectLst>
        </p:spPr>
      </p:pic>
      <p:cxnSp>
        <p:nvCxnSpPr>
          <p:cNvPr id="281" name="Google Shape;281;p47"/>
          <p:cNvCxnSpPr/>
          <p:nvPr/>
        </p:nvCxnSpPr>
        <p:spPr>
          <a:xfrm rot="10800000" flipH="1">
            <a:off x="938500" y="1124272"/>
            <a:ext cx="3471000" cy="1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82" name="Google Shape;282;p47"/>
          <p:cNvPicPr preferRelativeResize="0"/>
          <p:nvPr/>
        </p:nvPicPr>
        <p:blipFill>
          <a:blip r:embed="rId4"/>
          <a:stretch>
            <a:fillRect/>
          </a:stretch>
        </p:blipFill>
        <p:spPr>
          <a:xfrm rot="-5400000">
            <a:off x="4353473" y="352955"/>
            <a:ext cx="6952253" cy="262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HOG Features</a:t>
            </a:r>
          </a:p>
        </p:txBody>
      </p:sp>
      <p:cxnSp>
        <p:nvCxnSpPr>
          <p:cNvPr id="288" name="Google Shape;288;p48"/>
          <p:cNvCxnSpPr/>
          <p:nvPr/>
        </p:nvCxnSpPr>
        <p:spPr>
          <a:xfrm rot="10800000" flipH="1">
            <a:off x="938500" y="984472"/>
            <a:ext cx="3787500" cy="12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9" name="Google Shape;289;p48"/>
          <p:cNvSpPr txBox="1"/>
          <p:nvPr/>
        </p:nvSpPr>
        <p:spPr>
          <a:xfrm>
            <a:off x="1028700" y="1386425"/>
            <a:ext cx="5831700" cy="3568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A feature descriptor HOG( Histogram Oriented Gradient ) is a technique that extracts characteristics from picture data.</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The HOG descriptor is concerned with the structure or form of an object.</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We just determine whether or not a pixel is an edge in the case of edge features.</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Before applying HOG features the image must first resized and converted to grayscale.</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After that the image gradient is determined, which is a combination of image’s magnitude and angle.</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Then the gradient matrix is separated into cells of varying sizes to form blocks. </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HOG Features..</a:t>
            </a:r>
          </a:p>
        </p:txBody>
      </p:sp>
      <p:pic>
        <p:nvPicPr>
          <p:cNvPr id="295" name="Google Shape;295;p49"/>
          <p:cNvPicPr preferRelativeResize="0"/>
          <p:nvPr/>
        </p:nvPicPr>
        <p:blipFill>
          <a:blip r:embed="rId3"/>
          <a:stretch>
            <a:fillRect/>
          </a:stretch>
        </p:blipFill>
        <p:spPr>
          <a:xfrm>
            <a:off x="5144286" y="1876888"/>
            <a:ext cx="1573514" cy="2232861"/>
          </a:xfrm>
          <a:prstGeom prst="rect">
            <a:avLst/>
          </a:prstGeom>
          <a:noFill/>
          <a:ln>
            <a:noFill/>
          </a:ln>
        </p:spPr>
      </p:pic>
      <p:pic>
        <p:nvPicPr>
          <p:cNvPr id="296" name="Google Shape;296;p49"/>
          <p:cNvPicPr preferRelativeResize="0"/>
          <p:nvPr/>
        </p:nvPicPr>
        <p:blipFill rotWithShape="1">
          <a:blip r:embed="rId4"/>
          <a:srcRect r="49690"/>
          <a:stretch>
            <a:fillRect/>
          </a:stretch>
        </p:blipFill>
        <p:spPr>
          <a:xfrm>
            <a:off x="938500" y="1583116"/>
            <a:ext cx="1909650" cy="2602133"/>
          </a:xfrm>
          <a:prstGeom prst="rect">
            <a:avLst/>
          </a:prstGeom>
          <a:noFill/>
          <a:ln>
            <a:noFill/>
          </a:ln>
        </p:spPr>
      </p:pic>
      <p:sp>
        <p:nvSpPr>
          <p:cNvPr id="297" name="Google Shape;297;p49"/>
          <p:cNvSpPr/>
          <p:nvPr/>
        </p:nvSpPr>
        <p:spPr>
          <a:xfrm>
            <a:off x="3203075" y="2748363"/>
            <a:ext cx="1271400" cy="48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panose="00000500000000000000"/>
              <a:ea typeface="Montserrat" panose="00000500000000000000"/>
              <a:cs typeface="Montserrat" panose="00000500000000000000"/>
              <a:sym typeface="Montserrat" panose="00000500000000000000"/>
            </a:endParaRPr>
          </a:p>
        </p:txBody>
      </p:sp>
      <p:sp>
        <p:nvSpPr>
          <p:cNvPr id="298" name="Google Shape;298;p49"/>
          <p:cNvSpPr txBox="1"/>
          <p:nvPr/>
        </p:nvSpPr>
        <p:spPr>
          <a:xfrm>
            <a:off x="5627738" y="1812475"/>
            <a:ext cx="606600" cy="2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2"/>
                </a:solidFill>
                <a:latin typeface="Montserrat" panose="00000500000000000000"/>
                <a:ea typeface="Montserrat" panose="00000500000000000000"/>
                <a:cs typeface="Montserrat" panose="00000500000000000000"/>
                <a:sym typeface="Montserrat" panose="00000500000000000000"/>
              </a:rPr>
              <a:t>HOG</a:t>
            </a:r>
            <a:endParaRPr sz="700">
              <a:solidFill>
                <a:schemeClr val="lt2"/>
              </a:solidFill>
              <a:latin typeface="Montserrat" panose="00000500000000000000"/>
              <a:ea typeface="Montserrat" panose="00000500000000000000"/>
              <a:cs typeface="Montserrat" panose="00000500000000000000"/>
              <a:sym typeface="Montserrat" panose="00000500000000000000"/>
            </a:endParaRPr>
          </a:p>
        </p:txBody>
      </p:sp>
      <p:sp>
        <p:nvSpPr>
          <p:cNvPr id="299" name="Google Shape;299;p49"/>
          <p:cNvSpPr txBox="1"/>
          <p:nvPr/>
        </p:nvSpPr>
        <p:spPr>
          <a:xfrm>
            <a:off x="1471900" y="1847575"/>
            <a:ext cx="1271400" cy="1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2"/>
                </a:solidFill>
                <a:latin typeface="Montserrat" panose="00000500000000000000"/>
                <a:ea typeface="Montserrat" panose="00000500000000000000"/>
                <a:cs typeface="Montserrat" panose="00000500000000000000"/>
                <a:sym typeface="Montserrat" panose="00000500000000000000"/>
              </a:rPr>
              <a:t>Original Image</a:t>
            </a:r>
            <a:endParaRPr sz="1700">
              <a:solidFill>
                <a:schemeClr val="lt2"/>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SIFT Features</a:t>
            </a:r>
          </a:p>
        </p:txBody>
      </p:sp>
      <p:cxnSp>
        <p:nvCxnSpPr>
          <p:cNvPr id="305" name="Google Shape;305;p50"/>
          <p:cNvCxnSpPr/>
          <p:nvPr/>
        </p:nvCxnSpPr>
        <p:spPr>
          <a:xfrm rot="10800000" flipH="1">
            <a:off x="938500" y="984472"/>
            <a:ext cx="3787500" cy="12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06" name="Google Shape;306;p50"/>
          <p:cNvSpPr txBox="1"/>
          <p:nvPr/>
        </p:nvSpPr>
        <p:spPr>
          <a:xfrm>
            <a:off x="1028700" y="1386425"/>
            <a:ext cx="5831700" cy="3568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SIFT (Scale Invariant Feature Transform) aids in the identification of the image's local features, often referred as 'key points.' </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Picture matching, object detection, scene detection, and other computer vision applications can all benefit from these scale and rotation invariant key points.</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We use the key points obtained by SIFT as features for the image during model training.SIFT characteristics have the advantage of being unaffected by image size or orientation.</a:t>
            </a:r>
            <a:endParaRPr>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17500" algn="l" rtl="0">
              <a:spcBef>
                <a:spcPts val="0"/>
              </a:spcBef>
              <a:spcAft>
                <a:spcPts val="0"/>
              </a:spcAft>
              <a:buClr>
                <a:schemeClr val="lt1"/>
              </a:buClr>
              <a:buSzPts val="1400"/>
              <a:buFont typeface="Montserrat" panose="00000500000000000000"/>
              <a:buChar char="●"/>
            </a:pPr>
            <a:r>
              <a:rPr lang="en-GB">
                <a:solidFill>
                  <a:schemeClr val="lt1"/>
                </a:solidFill>
                <a:latin typeface="Montserrat" panose="00000500000000000000"/>
                <a:ea typeface="Montserrat" panose="00000500000000000000"/>
                <a:cs typeface="Montserrat" panose="00000500000000000000"/>
                <a:sym typeface="Montserrat" panose="00000500000000000000"/>
              </a:rPr>
              <a:t>SIFT majorly works in four parts namely construction of scale space to make certain that features are adjusted - independent, to identify the characteristics, crucial point localization is used. </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SIFT Features..</a:t>
            </a:r>
          </a:p>
        </p:txBody>
      </p:sp>
      <p:sp>
        <p:nvSpPr>
          <p:cNvPr id="312" name="Google Shape;312;p51"/>
          <p:cNvSpPr/>
          <p:nvPr/>
        </p:nvSpPr>
        <p:spPr>
          <a:xfrm>
            <a:off x="3436325" y="2853338"/>
            <a:ext cx="1271400" cy="48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panose="00000500000000000000"/>
              <a:ea typeface="Montserrat" panose="00000500000000000000"/>
              <a:cs typeface="Montserrat" panose="00000500000000000000"/>
              <a:sym typeface="Montserrat" panose="00000500000000000000"/>
            </a:endParaRPr>
          </a:p>
        </p:txBody>
      </p:sp>
      <p:sp>
        <p:nvSpPr>
          <p:cNvPr id="313" name="Google Shape;313;p51"/>
          <p:cNvSpPr txBox="1"/>
          <p:nvPr/>
        </p:nvSpPr>
        <p:spPr>
          <a:xfrm>
            <a:off x="5627738" y="1812475"/>
            <a:ext cx="606600" cy="2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2"/>
                </a:solidFill>
                <a:latin typeface="Montserrat" panose="00000500000000000000"/>
                <a:ea typeface="Montserrat" panose="00000500000000000000"/>
                <a:cs typeface="Montserrat" panose="00000500000000000000"/>
                <a:sym typeface="Montserrat" panose="00000500000000000000"/>
              </a:rPr>
              <a:t>SIFT</a:t>
            </a:r>
            <a:endParaRPr sz="700">
              <a:solidFill>
                <a:schemeClr val="lt2"/>
              </a:solidFill>
              <a:latin typeface="Montserrat" panose="00000500000000000000"/>
              <a:ea typeface="Montserrat" panose="00000500000000000000"/>
              <a:cs typeface="Montserrat" panose="00000500000000000000"/>
              <a:sym typeface="Montserrat" panose="00000500000000000000"/>
            </a:endParaRPr>
          </a:p>
        </p:txBody>
      </p:sp>
      <p:sp>
        <p:nvSpPr>
          <p:cNvPr id="314" name="Google Shape;314;p51"/>
          <p:cNvSpPr txBox="1"/>
          <p:nvPr/>
        </p:nvSpPr>
        <p:spPr>
          <a:xfrm>
            <a:off x="1471900" y="1847575"/>
            <a:ext cx="1271400" cy="1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2"/>
                </a:solidFill>
                <a:latin typeface="Montserrat" panose="00000500000000000000"/>
                <a:ea typeface="Montserrat" panose="00000500000000000000"/>
                <a:cs typeface="Montserrat" panose="00000500000000000000"/>
                <a:sym typeface="Montserrat" panose="00000500000000000000"/>
              </a:rPr>
              <a:t>Original Image</a:t>
            </a:r>
            <a:endParaRPr sz="1700">
              <a:solidFill>
                <a:schemeClr val="lt2"/>
              </a:solidFill>
              <a:latin typeface="Montserrat" panose="00000500000000000000"/>
              <a:ea typeface="Montserrat" panose="00000500000000000000"/>
              <a:cs typeface="Montserrat" panose="00000500000000000000"/>
              <a:sym typeface="Montserrat" panose="00000500000000000000"/>
            </a:endParaRPr>
          </a:p>
        </p:txBody>
      </p:sp>
      <p:pic>
        <p:nvPicPr>
          <p:cNvPr id="315" name="Google Shape;315;p51"/>
          <p:cNvPicPr preferRelativeResize="0"/>
          <p:nvPr/>
        </p:nvPicPr>
        <p:blipFill>
          <a:blip r:embed="rId3"/>
          <a:stretch>
            <a:fillRect/>
          </a:stretch>
        </p:blipFill>
        <p:spPr>
          <a:xfrm>
            <a:off x="845199" y="1916796"/>
            <a:ext cx="2188650" cy="2624904"/>
          </a:xfrm>
          <a:prstGeom prst="rect">
            <a:avLst/>
          </a:prstGeom>
          <a:noFill/>
          <a:ln>
            <a:noFill/>
          </a:ln>
        </p:spPr>
      </p:pic>
      <p:pic>
        <p:nvPicPr>
          <p:cNvPr id="316" name="Google Shape;316;p51"/>
          <p:cNvPicPr preferRelativeResize="0"/>
          <p:nvPr/>
        </p:nvPicPr>
        <p:blipFill>
          <a:blip r:embed="rId4"/>
          <a:stretch>
            <a:fillRect/>
          </a:stretch>
        </p:blipFill>
        <p:spPr>
          <a:xfrm>
            <a:off x="4643700" y="1916799"/>
            <a:ext cx="2495575" cy="2624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idx="4"/>
          </p:nvPr>
        </p:nvSpPr>
        <p:spPr>
          <a:xfrm>
            <a:off x="833550" y="398375"/>
            <a:ext cx="56301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feature extraction-convolution network model </a:t>
            </a:r>
          </a:p>
        </p:txBody>
      </p:sp>
      <p:pic>
        <p:nvPicPr>
          <p:cNvPr id="322" name="Google Shape;322;p52"/>
          <p:cNvPicPr preferRelativeResize="0"/>
          <p:nvPr/>
        </p:nvPicPr>
        <p:blipFill>
          <a:blip r:embed="rId3"/>
          <a:stretch>
            <a:fillRect/>
          </a:stretch>
        </p:blipFill>
        <p:spPr>
          <a:xfrm>
            <a:off x="152400" y="2191200"/>
            <a:ext cx="8839199" cy="1675934"/>
          </a:xfrm>
          <a:prstGeom prst="rect">
            <a:avLst/>
          </a:prstGeom>
          <a:noFill/>
          <a:ln>
            <a:noFill/>
          </a:ln>
          <a:effectLst>
            <a:outerShdw blurRad="57150" dist="19050" dir="14760000" algn="bl" rotWithShape="0">
              <a:schemeClr val="dk1">
                <a:alpha val="34000"/>
              </a:schemeClr>
            </a:outerShdw>
          </a:effectLst>
        </p:spPr>
      </p:pic>
      <p:sp>
        <p:nvSpPr>
          <p:cNvPr id="323" name="Google Shape;323;p52"/>
          <p:cNvSpPr txBox="1"/>
          <p:nvPr/>
        </p:nvSpPr>
        <p:spPr>
          <a:xfrm>
            <a:off x="2939425" y="2660050"/>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Pooling</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4" name="Google Shape;324;p52"/>
          <p:cNvSpPr txBox="1"/>
          <p:nvPr/>
        </p:nvSpPr>
        <p:spPr>
          <a:xfrm>
            <a:off x="3623925" y="2660050"/>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Pooling</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5" name="Google Shape;325;p52"/>
          <p:cNvSpPr txBox="1"/>
          <p:nvPr/>
        </p:nvSpPr>
        <p:spPr>
          <a:xfrm>
            <a:off x="4275550" y="2660050"/>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Pooling</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6" name="Google Shape;326;p52"/>
          <p:cNvSpPr txBox="1"/>
          <p:nvPr/>
        </p:nvSpPr>
        <p:spPr>
          <a:xfrm>
            <a:off x="670500" y="2309275"/>
            <a:ext cx="4659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Input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7" name="Google Shape;327;p52"/>
          <p:cNvSpPr txBox="1"/>
          <p:nvPr/>
        </p:nvSpPr>
        <p:spPr>
          <a:xfrm>
            <a:off x="7983050" y="3036150"/>
            <a:ext cx="465900" cy="367800"/>
          </a:xfrm>
          <a:prstGeom prst="rect">
            <a:avLst/>
          </a:prstGeom>
          <a:solidFill>
            <a:srgbClr val="0016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Output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28" name="Google Shape;328;p52"/>
          <p:cNvSpPr/>
          <p:nvPr/>
        </p:nvSpPr>
        <p:spPr>
          <a:xfrm>
            <a:off x="2188600" y="2874725"/>
            <a:ext cx="231900" cy="133200"/>
          </a:xfrm>
          <a:prstGeom prst="rect">
            <a:avLst/>
          </a:prstGeom>
          <a:solidFill>
            <a:srgbClr val="001633"/>
          </a:solidFill>
          <a:ln w="9525" cap="flat" cmpd="sng">
            <a:solidFill>
              <a:srgbClr val="001633"/>
            </a:solidFill>
            <a:prstDash val="solid"/>
            <a:round/>
            <a:headEnd type="none" w="sm" len="sm"/>
            <a:tailEnd type="none" w="sm" len="sm"/>
          </a:ln>
          <a:effectLst>
            <a:outerShdw blurRad="57150" dist="19050" dir="14760000" algn="bl" rotWithShape="0">
              <a:schemeClr val="dk1">
                <a:alpha val="34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panose="00000500000000000000"/>
              <a:ea typeface="Montserrat" panose="00000500000000000000"/>
              <a:cs typeface="Montserrat" panose="00000500000000000000"/>
              <a:sym typeface="Montserrat" panose="00000500000000000000"/>
            </a:endParaRPr>
          </a:p>
        </p:txBody>
      </p:sp>
      <p:sp>
        <p:nvSpPr>
          <p:cNvPr id="329" name="Google Shape;329;p52"/>
          <p:cNvSpPr txBox="1"/>
          <p:nvPr/>
        </p:nvSpPr>
        <p:spPr>
          <a:xfrm>
            <a:off x="2105425" y="2805650"/>
            <a:ext cx="526500" cy="177600"/>
          </a:xfrm>
          <a:prstGeom prst="rect">
            <a:avLst/>
          </a:prstGeom>
          <a:solidFill>
            <a:srgbClr val="001633"/>
          </a:solidFill>
          <a:ln w="9525" cap="flat" cmpd="sng">
            <a:solidFill>
              <a:srgbClr val="00163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Extracting Features</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0" name="Google Shape;330;p52"/>
          <p:cNvSpPr txBox="1"/>
          <p:nvPr/>
        </p:nvSpPr>
        <p:spPr>
          <a:xfrm>
            <a:off x="670500" y="2983250"/>
            <a:ext cx="411300" cy="3249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
                <a:solidFill>
                  <a:schemeClr val="lt1"/>
                </a:solidFill>
                <a:latin typeface="Montserrat" panose="00000500000000000000"/>
                <a:ea typeface="Montserrat" panose="00000500000000000000"/>
                <a:cs typeface="Montserrat" panose="00000500000000000000"/>
                <a:sym typeface="Montserrat" panose="00000500000000000000"/>
              </a:rPr>
              <a:t>Image Detection</a:t>
            </a:r>
            <a:endParaRPr sz="3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1" name="Google Shape;331;p52"/>
          <p:cNvSpPr txBox="1"/>
          <p:nvPr/>
        </p:nvSpPr>
        <p:spPr>
          <a:xfrm>
            <a:off x="1535725" y="3403950"/>
            <a:ext cx="569700" cy="3678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Feature Extraction</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(HOG/ SIFT)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2" name="Google Shape;332;p52"/>
          <p:cNvSpPr txBox="1"/>
          <p:nvPr/>
        </p:nvSpPr>
        <p:spPr>
          <a:xfrm>
            <a:off x="5584900" y="2344375"/>
            <a:ext cx="1953300" cy="177600"/>
          </a:xfrm>
          <a:prstGeom prst="rect">
            <a:avLst/>
          </a:prstGeom>
          <a:solidFill>
            <a:srgbClr val="00163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Fully Connected Layer</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3" name="Google Shape;333;p52"/>
          <p:cNvSpPr txBox="1"/>
          <p:nvPr/>
        </p:nvSpPr>
        <p:spPr>
          <a:xfrm>
            <a:off x="7365950" y="3036150"/>
            <a:ext cx="276000" cy="2718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
                <a:solidFill>
                  <a:schemeClr val="lt1"/>
                </a:solidFill>
                <a:latin typeface="Montserrat" panose="00000500000000000000"/>
                <a:ea typeface="Montserrat" panose="00000500000000000000"/>
                <a:cs typeface="Montserrat" panose="00000500000000000000"/>
                <a:sym typeface="Montserrat" panose="00000500000000000000"/>
              </a:rPr>
              <a:t>SoftMax</a:t>
            </a:r>
            <a:endParaRPr sz="3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4" name="Google Shape;334;p52"/>
          <p:cNvSpPr txBox="1"/>
          <p:nvPr/>
        </p:nvSpPr>
        <p:spPr>
          <a:xfrm>
            <a:off x="2568300" y="3403950"/>
            <a:ext cx="6819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Convolution</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ReLu</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5" name="Google Shape;335;p52"/>
          <p:cNvSpPr txBox="1"/>
          <p:nvPr/>
        </p:nvSpPr>
        <p:spPr>
          <a:xfrm>
            <a:off x="4028525" y="3403950"/>
            <a:ext cx="6819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Convolution</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ReLu</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6" name="Google Shape;336;p52"/>
          <p:cNvSpPr txBox="1"/>
          <p:nvPr/>
        </p:nvSpPr>
        <p:spPr>
          <a:xfrm>
            <a:off x="3250200" y="3403950"/>
            <a:ext cx="6819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Convolution</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ReLu</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337" name="Google Shape;337;p52"/>
          <p:cNvSpPr txBox="1"/>
          <p:nvPr/>
        </p:nvSpPr>
        <p:spPr>
          <a:xfrm>
            <a:off x="6162825" y="2886050"/>
            <a:ext cx="85500" cy="519300"/>
          </a:xfrm>
          <a:prstGeom prst="rect">
            <a:avLst/>
          </a:prstGeom>
          <a:solidFill>
            <a:srgbClr val="00163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Montserrat" panose="00000500000000000000"/>
              <a:ea typeface="Montserrat" panose="00000500000000000000"/>
              <a:cs typeface="Montserrat" panose="00000500000000000000"/>
              <a:sym typeface="Montserrat" panose="00000500000000000000"/>
            </a:endParaRPr>
          </a:p>
        </p:txBody>
      </p:sp>
      <p:sp>
        <p:nvSpPr>
          <p:cNvPr id="338" name="Google Shape;338;p52"/>
          <p:cNvSpPr txBox="1"/>
          <p:nvPr/>
        </p:nvSpPr>
        <p:spPr>
          <a:xfrm>
            <a:off x="6110325" y="2805638"/>
            <a:ext cx="525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500">
                <a:solidFill>
                  <a:schemeClr val="lt1"/>
                </a:solidFill>
                <a:latin typeface="Montserrat" panose="00000500000000000000"/>
                <a:ea typeface="Montserrat" panose="00000500000000000000"/>
                <a:cs typeface="Montserrat" panose="00000500000000000000"/>
                <a:sym typeface="Montserrat" panose="00000500000000000000"/>
              </a:rPr>
              <a:t>DROPOUT</a:t>
            </a:r>
            <a:endParaRPr sz="500">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subTitle" idx="1"/>
          </p:nvPr>
        </p:nvSpPr>
        <p:spPr>
          <a:xfrm>
            <a:off x="938492" y="1812375"/>
            <a:ext cx="7819200" cy="2605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GB" sz="1000"/>
              <a:t>In this research emotion have been analyzed using the feature extraction as the initial step and then applying or feeding those extracted features into the convolution network formed using convolutional as well as dense layers. The feature extraction is performed using HOG and SIFT. </a:t>
            </a:r>
            <a:endParaRPr sz="1000"/>
          </a:p>
          <a:p>
            <a:pPr marL="457200" lvl="0" indent="-292100" algn="l" rtl="0">
              <a:spcBef>
                <a:spcPts val="0"/>
              </a:spcBef>
              <a:spcAft>
                <a:spcPts val="0"/>
              </a:spcAft>
              <a:buSzPts val="1000"/>
              <a:buChar char="●"/>
            </a:pPr>
            <a:r>
              <a:rPr lang="en-GB" sz="1000"/>
              <a:t>CKplus dataset is used for the analysis purpose. The CKplus database contains 981 train images.</a:t>
            </a:r>
            <a:endParaRPr sz="1000"/>
          </a:p>
          <a:p>
            <a:pPr marL="457200" lvl="0" indent="-292100" algn="l" rtl="0">
              <a:spcBef>
                <a:spcPts val="0"/>
              </a:spcBef>
              <a:spcAft>
                <a:spcPts val="0"/>
              </a:spcAft>
              <a:buSzPts val="1000"/>
              <a:buChar char="●"/>
            </a:pPr>
            <a:r>
              <a:rPr lang="en-GB" sz="1000"/>
              <a:t>These images are then further disintegrated into the seven emotions in the dataset. Once the general pre-processing is complete the train image set is then passed through. The data from both the dataset is preprocessed and then individually feature extraction techniques are applied to bring the key features or the important features. </a:t>
            </a:r>
            <a:endParaRPr sz="1000"/>
          </a:p>
          <a:p>
            <a:pPr marL="457200" lvl="0" indent="-292100" algn="l" rtl="0">
              <a:spcBef>
                <a:spcPts val="0"/>
              </a:spcBef>
              <a:spcAft>
                <a:spcPts val="0"/>
              </a:spcAft>
              <a:buSzPts val="1000"/>
              <a:buChar char="●"/>
            </a:pPr>
            <a:r>
              <a:rPr lang="en-GB" sz="1000"/>
              <a:t>These features involve essential information which main regards to the emotion detection process. Key-features extracted included information about the jawline structure, eyes are winked or mouth open etc. </a:t>
            </a:r>
            <a:endParaRPr sz="1000"/>
          </a:p>
          <a:p>
            <a:pPr marL="457200" lvl="0" indent="-292100" algn="l" rtl="0">
              <a:spcBef>
                <a:spcPts val="0"/>
              </a:spcBef>
              <a:spcAft>
                <a:spcPts val="0"/>
              </a:spcAft>
              <a:buSzPts val="1000"/>
              <a:buChar char="●"/>
            </a:pPr>
            <a:r>
              <a:rPr lang="en-GB" sz="1000"/>
              <a:t>Mentioned parameters serve an important role in better analysis of emotions. </a:t>
            </a:r>
            <a:endParaRPr sz="1000"/>
          </a:p>
          <a:p>
            <a:pPr marL="457200" lvl="0" indent="-292100" algn="l" rtl="0">
              <a:spcBef>
                <a:spcPts val="0"/>
              </a:spcBef>
              <a:spcAft>
                <a:spcPts val="0"/>
              </a:spcAft>
              <a:buSzPts val="1000"/>
              <a:buChar char="●"/>
            </a:pPr>
            <a:r>
              <a:rPr lang="en-GB" sz="1000"/>
              <a:t>The retrieved or detected features are then fed into a convolutional and dense layer neural network. Three consecutive convolutional layers are built into a sequential model, the output through which is then flattened. </a:t>
            </a:r>
            <a:endParaRPr sz="1000"/>
          </a:p>
          <a:p>
            <a:pPr marL="457200" lvl="0" indent="-292100" algn="l" rtl="0">
              <a:spcBef>
                <a:spcPts val="0"/>
              </a:spcBef>
              <a:spcAft>
                <a:spcPts val="0"/>
              </a:spcAft>
              <a:buSzPts val="1000"/>
              <a:buChar char="●"/>
            </a:pPr>
            <a:r>
              <a:rPr lang="en-GB" sz="1000"/>
              <a:t>The flattened output serves as an input to the dense layers that are fully connected and have relu activations. The dense layers added into the sequential model have 128,64,16 and 7 neurons respectively. </a:t>
            </a:r>
            <a:endParaRPr sz="1000"/>
          </a:p>
          <a:p>
            <a:pPr marL="457200" lvl="0" indent="-292100" algn="l" rtl="0">
              <a:spcBef>
                <a:spcPts val="0"/>
              </a:spcBef>
              <a:spcAft>
                <a:spcPts val="0"/>
              </a:spcAft>
              <a:buSzPts val="1000"/>
              <a:buChar char="●"/>
            </a:pPr>
            <a:r>
              <a:rPr lang="en-GB" sz="1000"/>
              <a:t>The output dense layer is  structured having 7 neurons and a softmax classifier layer that provides the emotion dataset classifications.</a:t>
            </a:r>
            <a:endParaRPr sz="1000"/>
          </a:p>
        </p:txBody>
      </p:sp>
      <p:sp>
        <p:nvSpPr>
          <p:cNvPr id="344" name="Google Shape;344;p53"/>
          <p:cNvSpPr txBox="1">
            <a:spLocks noGrp="1"/>
          </p:cNvSpPr>
          <p:nvPr>
            <p:ph type="title" idx="4"/>
          </p:nvPr>
        </p:nvSpPr>
        <p:spPr>
          <a:xfrm>
            <a:off x="938500" y="39257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Proposed feature extraction-convolution network model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title"/>
          </p:nvPr>
        </p:nvSpPr>
        <p:spPr>
          <a:xfrm>
            <a:off x="3760325" y="3253300"/>
            <a:ext cx="42021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Implementation </a:t>
            </a:r>
          </a:p>
        </p:txBody>
      </p:sp>
      <p:sp>
        <p:nvSpPr>
          <p:cNvPr id="350" name="Google Shape;350;p54"/>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03</a:t>
            </a:r>
          </a:p>
        </p:txBody>
      </p:sp>
      <p:sp>
        <p:nvSpPr>
          <p:cNvPr id="351" name="Google Shape;351;p54"/>
          <p:cNvSpPr txBox="1">
            <a:spLocks noGrp="1"/>
          </p:cNvSpPr>
          <p:nvPr>
            <p:ph type="subTitle" idx="1"/>
          </p:nvPr>
        </p:nvSpPr>
        <p:spPr>
          <a:xfrm>
            <a:off x="3760320" y="37765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Methodology for predicting Emotions</a:t>
            </a:r>
            <a:endParaRPr>
              <a:solidFill>
                <a:schemeClr val="lt2"/>
              </a:solidFill>
            </a:endParaRPr>
          </a:p>
          <a:p>
            <a:pPr marL="0" lvl="0" indent="0" algn="l" rtl="0">
              <a:spcBef>
                <a:spcPts val="0"/>
              </a:spcBef>
              <a:spcAft>
                <a:spcPts val="0"/>
              </a:spcAft>
              <a:buNone/>
            </a:pPr>
            <a:endParaRPr>
              <a:solidFill>
                <a:schemeClr val="lt2"/>
              </a:solidFill>
            </a:endParaRPr>
          </a:p>
        </p:txBody>
      </p:sp>
      <p:cxnSp>
        <p:nvCxnSpPr>
          <p:cNvPr id="352" name="Google Shape;352;p54"/>
          <p:cNvCxnSpPr/>
          <p:nvPr/>
        </p:nvCxnSpPr>
        <p:spPr>
          <a:xfrm flipH="1">
            <a:off x="3610800" y="3193050"/>
            <a:ext cx="8700" cy="1060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Steps</a:t>
            </a:r>
          </a:p>
        </p:txBody>
      </p:sp>
      <p:cxnSp>
        <p:nvCxnSpPr>
          <p:cNvPr id="358" name="Google Shape;358;p5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59" name="Google Shape;359;p55"/>
          <p:cNvSpPr/>
          <p:nvPr/>
        </p:nvSpPr>
        <p:spPr>
          <a:xfrm>
            <a:off x="1077905" y="2444600"/>
            <a:ext cx="1819200" cy="181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5"/>
          <p:cNvSpPr txBox="1">
            <a:spLocks noGrp="1"/>
          </p:cNvSpPr>
          <p:nvPr>
            <p:ph type="title" idx="4294967295"/>
          </p:nvPr>
        </p:nvSpPr>
        <p:spPr>
          <a:xfrm>
            <a:off x="695245" y="2882508"/>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accent6"/>
                </a:solidFill>
              </a:rPr>
              <a:t>Data</a:t>
            </a:r>
            <a:endParaRPr sz="1800">
              <a:solidFill>
                <a:schemeClr val="accent6"/>
              </a:solidFill>
            </a:endParaRPr>
          </a:p>
          <a:p>
            <a:pPr marL="0" lvl="0" indent="0" algn="ctr" rtl="0">
              <a:spcBef>
                <a:spcPts val="0"/>
              </a:spcBef>
              <a:spcAft>
                <a:spcPts val="0"/>
              </a:spcAft>
              <a:buNone/>
            </a:pPr>
            <a:r>
              <a:rPr lang="en-GB" sz="1800">
                <a:solidFill>
                  <a:schemeClr val="accent6"/>
                </a:solidFill>
              </a:rPr>
              <a:t>Preprocessing</a:t>
            </a:r>
            <a:endParaRPr sz="1800">
              <a:solidFill>
                <a:schemeClr val="accent6"/>
              </a:solidFill>
            </a:endParaRPr>
          </a:p>
        </p:txBody>
      </p:sp>
      <p:sp>
        <p:nvSpPr>
          <p:cNvPr id="361" name="Google Shape;361;p55"/>
          <p:cNvSpPr/>
          <p:nvPr/>
        </p:nvSpPr>
        <p:spPr>
          <a:xfrm>
            <a:off x="3279750" y="1122750"/>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5"/>
          <p:cNvSpPr txBox="1">
            <a:spLocks noGrp="1"/>
          </p:cNvSpPr>
          <p:nvPr>
            <p:ph type="title" idx="4294967295"/>
          </p:nvPr>
        </p:nvSpPr>
        <p:spPr>
          <a:xfrm>
            <a:off x="3279750" y="2158601"/>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accent6"/>
                </a:solidFill>
              </a:rPr>
              <a:t>Model Training</a:t>
            </a:r>
            <a:endParaRPr sz="2400">
              <a:solidFill>
                <a:schemeClr val="accent6"/>
              </a:solidFill>
            </a:endParaRPr>
          </a:p>
        </p:txBody>
      </p:sp>
      <p:sp>
        <p:nvSpPr>
          <p:cNvPr id="363" name="Google Shape;363;p55"/>
          <p:cNvSpPr/>
          <p:nvPr/>
        </p:nvSpPr>
        <p:spPr>
          <a:xfrm>
            <a:off x="6246905" y="1263150"/>
            <a:ext cx="1819200" cy="18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5"/>
          <p:cNvSpPr txBox="1">
            <a:spLocks noGrp="1"/>
          </p:cNvSpPr>
          <p:nvPr>
            <p:ph type="title" idx="4294967295"/>
          </p:nvPr>
        </p:nvSpPr>
        <p:spPr>
          <a:xfrm>
            <a:off x="5864250" y="1593750"/>
            <a:ext cx="2584500" cy="1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accent6"/>
                </a:solidFill>
              </a:rPr>
              <a:t>Model </a:t>
            </a:r>
            <a:endParaRPr sz="2400">
              <a:solidFill>
                <a:schemeClr val="accent6"/>
              </a:solidFill>
            </a:endParaRPr>
          </a:p>
          <a:p>
            <a:pPr marL="0" lvl="0" indent="0" algn="ctr" rtl="0">
              <a:spcBef>
                <a:spcPts val="0"/>
              </a:spcBef>
              <a:spcAft>
                <a:spcPts val="0"/>
              </a:spcAft>
              <a:buNone/>
            </a:pPr>
            <a:r>
              <a:rPr lang="en-GB" sz="2400">
                <a:solidFill>
                  <a:schemeClr val="accent6"/>
                </a:solidFill>
              </a:rPr>
              <a:t>Testing</a:t>
            </a:r>
            <a:endParaRPr sz="2000">
              <a:solidFill>
                <a:schemeClr val="accent6"/>
              </a:solidFill>
            </a:endParaRPr>
          </a:p>
        </p:txBody>
      </p:sp>
      <p:cxnSp>
        <p:nvCxnSpPr>
          <p:cNvPr id="365" name="Google Shape;365;p55"/>
          <p:cNvCxnSpPr>
            <a:stCxn id="363" idx="0"/>
          </p:cNvCxnSpPr>
          <p:nvPr/>
        </p:nvCxnSpPr>
        <p:spPr>
          <a:xfrm rot="10800000" flipH="1">
            <a:off x="7156505" y="15750"/>
            <a:ext cx="900" cy="1247400"/>
          </a:xfrm>
          <a:prstGeom prst="straightConnector1">
            <a:avLst/>
          </a:prstGeom>
          <a:noFill/>
          <a:ln w="19050" cap="flat" cmpd="sng">
            <a:solidFill>
              <a:schemeClr val="accent3"/>
            </a:solidFill>
            <a:prstDash val="solid"/>
            <a:round/>
            <a:headEnd type="none" w="med" len="med"/>
            <a:tailEnd type="none" w="med" len="med"/>
          </a:ln>
        </p:spPr>
      </p:cxnSp>
      <p:cxnSp>
        <p:nvCxnSpPr>
          <p:cNvPr id="366" name="Google Shape;366;p55"/>
          <p:cNvCxnSpPr>
            <a:stCxn id="361" idx="4"/>
          </p:cNvCxnSpPr>
          <p:nvPr/>
        </p:nvCxnSpPr>
        <p:spPr>
          <a:xfrm>
            <a:off x="4572000" y="3707250"/>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367" name="Google Shape;367;p55"/>
          <p:cNvCxnSpPr>
            <a:stCxn id="359" idx="4"/>
          </p:cNvCxnSpPr>
          <p:nvPr/>
        </p:nvCxnSpPr>
        <p:spPr>
          <a:xfrm>
            <a:off x="1987505" y="4263800"/>
            <a:ext cx="0" cy="7128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idx="6"/>
          </p:nvPr>
        </p:nvSpPr>
        <p:spPr>
          <a:xfrm>
            <a:off x="889650" y="182225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01</a:t>
            </a:r>
          </a:p>
        </p:txBody>
      </p:sp>
      <p:sp>
        <p:nvSpPr>
          <p:cNvPr id="166" name="Google Shape;166;p37"/>
          <p:cNvSpPr txBox="1">
            <a:spLocks noGrp="1"/>
          </p:cNvSpPr>
          <p:nvPr>
            <p:ph type="title"/>
          </p:nvPr>
        </p:nvSpPr>
        <p:spPr>
          <a:xfrm>
            <a:off x="3036150" y="2615575"/>
            <a:ext cx="30717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Materials and Methods</a:t>
            </a:r>
          </a:p>
        </p:txBody>
      </p:sp>
      <p:sp>
        <p:nvSpPr>
          <p:cNvPr id="167" name="Google Shape;167;p37"/>
          <p:cNvSpPr txBox="1">
            <a:spLocks noGrp="1"/>
          </p:cNvSpPr>
          <p:nvPr>
            <p:ph type="subTitle" idx="1"/>
          </p:nvPr>
        </p:nvSpPr>
        <p:spPr>
          <a:xfrm>
            <a:off x="3538497" y="3134125"/>
            <a:ext cx="2067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Different Features Extraction Tools</a:t>
            </a:r>
            <a:endParaRPr>
              <a:solidFill>
                <a:schemeClr val="accent4"/>
              </a:solidFill>
            </a:endParaRPr>
          </a:p>
        </p:txBody>
      </p:sp>
      <p:sp>
        <p:nvSpPr>
          <p:cNvPr id="168" name="Google Shape;168;p37"/>
          <p:cNvSpPr txBox="1">
            <a:spLocks noGrp="1"/>
          </p:cNvSpPr>
          <p:nvPr>
            <p:ph type="title" idx="2"/>
          </p:nvPr>
        </p:nvSpPr>
        <p:spPr>
          <a:xfrm>
            <a:off x="6275150" y="2585713"/>
            <a:ext cx="215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Implementation</a:t>
            </a:r>
          </a:p>
        </p:txBody>
      </p:sp>
      <p:sp>
        <p:nvSpPr>
          <p:cNvPr id="169" name="Google Shape;169;p37"/>
          <p:cNvSpPr txBox="1">
            <a:spLocks noGrp="1"/>
          </p:cNvSpPr>
          <p:nvPr>
            <p:ph type="subTitle" idx="3"/>
          </p:nvPr>
        </p:nvSpPr>
        <p:spPr>
          <a:xfrm>
            <a:off x="6320153" y="3134125"/>
            <a:ext cx="2067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Methodology for predicting Emotions</a:t>
            </a:r>
            <a:endParaRPr>
              <a:solidFill>
                <a:schemeClr val="accent4"/>
              </a:solidFill>
            </a:endParaRPr>
          </a:p>
        </p:txBody>
      </p:sp>
      <p:sp>
        <p:nvSpPr>
          <p:cNvPr id="170" name="Google Shape;170;p37"/>
          <p:cNvSpPr txBox="1">
            <a:spLocks noGrp="1"/>
          </p:cNvSpPr>
          <p:nvPr>
            <p:ph type="title" idx="4"/>
          </p:nvPr>
        </p:nvSpPr>
        <p:spPr>
          <a:xfrm>
            <a:off x="8896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Introduction</a:t>
            </a:r>
          </a:p>
        </p:txBody>
      </p:sp>
      <p:sp>
        <p:nvSpPr>
          <p:cNvPr id="171" name="Google Shape;171;p37"/>
          <p:cNvSpPr txBox="1">
            <a:spLocks noGrp="1"/>
          </p:cNvSpPr>
          <p:nvPr>
            <p:ph type="subTitle" idx="5"/>
          </p:nvPr>
        </p:nvSpPr>
        <p:spPr>
          <a:xfrm>
            <a:off x="889647" y="3148075"/>
            <a:ext cx="2067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Facial Expression Regarding different Emotions.</a:t>
            </a:r>
            <a:endParaRPr>
              <a:solidFill>
                <a:schemeClr val="accent4"/>
              </a:solidFill>
            </a:endParaRPr>
          </a:p>
        </p:txBody>
      </p:sp>
      <p:sp>
        <p:nvSpPr>
          <p:cNvPr id="172" name="Google Shape;172;p37"/>
          <p:cNvSpPr txBox="1">
            <a:spLocks noGrp="1"/>
          </p:cNvSpPr>
          <p:nvPr>
            <p:ph type="title" idx="7"/>
          </p:nvPr>
        </p:nvSpPr>
        <p:spPr>
          <a:xfrm>
            <a:off x="3538500" y="17528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02</a:t>
            </a:r>
          </a:p>
        </p:txBody>
      </p:sp>
      <p:sp>
        <p:nvSpPr>
          <p:cNvPr id="173" name="Google Shape;173;p37"/>
          <p:cNvSpPr txBox="1">
            <a:spLocks noGrp="1"/>
          </p:cNvSpPr>
          <p:nvPr>
            <p:ph type="title" idx="8"/>
          </p:nvPr>
        </p:nvSpPr>
        <p:spPr>
          <a:xfrm>
            <a:off x="6320150" y="17528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03</a:t>
            </a:r>
          </a:p>
        </p:txBody>
      </p:sp>
      <p:cxnSp>
        <p:nvCxnSpPr>
          <p:cNvPr id="174" name="Google Shape;174;p37"/>
          <p:cNvCxnSpPr/>
          <p:nvPr/>
        </p:nvCxnSpPr>
        <p:spPr>
          <a:xfrm>
            <a:off x="17245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5" name="Google Shape;175;p37"/>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6" name="Google Shape;176;p37"/>
          <p:cNvCxnSpPr/>
          <p:nvPr/>
        </p:nvCxnSpPr>
        <p:spPr>
          <a:xfrm>
            <a:off x="7155050" y="25717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6"/>
          <p:cNvSpPr txBox="1">
            <a:spLocks noGrp="1"/>
          </p:cNvSpPr>
          <p:nvPr>
            <p:ph type="subTitle" idx="1"/>
          </p:nvPr>
        </p:nvSpPr>
        <p:spPr>
          <a:xfrm>
            <a:off x="1011478" y="1195150"/>
            <a:ext cx="5114100" cy="318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The train and test datasets both have enough data to recognize emotions. To have a clear understanding, the datasets are loaded and then the train and test data are separated into arrays. </a:t>
            </a:r>
          </a:p>
          <a:p>
            <a:pPr marL="457200" lvl="0" indent="-317500" algn="l" rtl="0">
              <a:spcBef>
                <a:spcPts val="0"/>
              </a:spcBef>
              <a:spcAft>
                <a:spcPts val="0"/>
              </a:spcAft>
              <a:buSzPts val="1400"/>
              <a:buChar char="●"/>
            </a:pPr>
            <a:r>
              <a:rPr lang="en-GB"/>
              <a:t>Using tensorflow.keras utils, the image labels of both train and test data are reshaped and translated to categorical values. The expand function is used to increase the size of the train and test images.</a:t>
            </a:r>
          </a:p>
          <a:p>
            <a:pPr marL="457200" lvl="0" indent="-317500" algn="l" rtl="0">
              <a:spcBef>
                <a:spcPts val="0"/>
              </a:spcBef>
              <a:spcAft>
                <a:spcPts val="0"/>
              </a:spcAft>
              <a:buSzPts val="1400"/>
              <a:buChar char="●"/>
            </a:pPr>
            <a:r>
              <a:rPr lang="en-GB"/>
              <a:t> The train and test images are then normalized separately. The HOG and SIFT feature extractions are then applied to the preprocessed images. These techniques are used to highlight important traits in order to improve detection</a:t>
            </a:r>
          </a:p>
        </p:txBody>
      </p:sp>
      <p:sp>
        <p:nvSpPr>
          <p:cNvPr id="373" name="Google Shape;373;p56"/>
          <p:cNvSpPr txBox="1">
            <a:spLocks noGrp="1"/>
          </p:cNvSpPr>
          <p:nvPr>
            <p:ph type="title" idx="4"/>
          </p:nvPr>
        </p:nvSpPr>
        <p:spPr>
          <a:xfrm>
            <a:off x="938500" y="467700"/>
            <a:ext cx="46293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Preprocessing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7"/>
          <p:cNvSpPr txBox="1">
            <a:spLocks noGrp="1"/>
          </p:cNvSpPr>
          <p:nvPr>
            <p:ph type="subTitle" idx="1"/>
          </p:nvPr>
        </p:nvSpPr>
        <p:spPr>
          <a:xfrm>
            <a:off x="1011478" y="1195150"/>
            <a:ext cx="5114100" cy="318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The sequential model receives the preprocessed images. The convolutional network and the dense layer network are the two fundamental components of the model. </a:t>
            </a:r>
          </a:p>
          <a:p>
            <a:pPr marL="457200" lvl="0" indent="-317500" algn="l" rtl="0">
              <a:spcBef>
                <a:spcPts val="0"/>
              </a:spcBef>
              <a:spcAft>
                <a:spcPts val="0"/>
              </a:spcAft>
              <a:buSzPts val="1400"/>
              <a:buChar char="●"/>
            </a:pPr>
            <a:r>
              <a:rPr lang="en-GB"/>
              <a:t>Feeding the preprocessed photos into the three convolution net layers, each with its own maxpool layer. The convolution net's output is flattened before being transmitted to the dense layers, where dropout happens towards the end of the first dense layer. </a:t>
            </a:r>
          </a:p>
          <a:p>
            <a:pPr marL="457200" lvl="0" indent="-317500" algn="l" rtl="0">
              <a:spcBef>
                <a:spcPts val="0"/>
              </a:spcBef>
              <a:spcAft>
                <a:spcPts val="0"/>
              </a:spcAft>
              <a:buSzPts val="1400"/>
              <a:buChar char="●"/>
            </a:pPr>
            <a:r>
              <a:rPr lang="en-GB"/>
              <a:t>The softmax classifier produces categorized images as output. The training accuracies for both datasets have been quite promising, implying that the model has been properly trained.</a:t>
            </a:r>
          </a:p>
        </p:txBody>
      </p:sp>
      <p:sp>
        <p:nvSpPr>
          <p:cNvPr id="379" name="Google Shape;379;p57"/>
          <p:cNvSpPr txBox="1">
            <a:spLocks noGrp="1"/>
          </p:cNvSpPr>
          <p:nvPr>
            <p:ph type="title" idx="4"/>
          </p:nvPr>
        </p:nvSpPr>
        <p:spPr>
          <a:xfrm>
            <a:off x="938500" y="467700"/>
            <a:ext cx="46293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Training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subTitle" idx="1"/>
          </p:nvPr>
        </p:nvSpPr>
        <p:spPr>
          <a:xfrm>
            <a:off x="1011478" y="1195150"/>
            <a:ext cx="5114100" cy="318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After the compilation of the created model, the model is tested for its computational performance for the testing dataset using the evaluate function. </a:t>
            </a:r>
          </a:p>
          <a:p>
            <a:pPr marL="457200" lvl="0" indent="-317500" algn="l" rtl="0">
              <a:spcBef>
                <a:spcPts val="0"/>
              </a:spcBef>
              <a:spcAft>
                <a:spcPts val="0"/>
              </a:spcAft>
              <a:buSzPts val="1400"/>
              <a:buChar char="●"/>
            </a:pPr>
            <a:r>
              <a:rPr lang="en-GB"/>
              <a:t>The model on testing reveals that it is capable of recognizing the emotions with an accuracy of 96.34% with HOG-CNN for CKplus.</a:t>
            </a:r>
          </a:p>
          <a:p>
            <a:pPr marL="457200" lvl="0" indent="-317500" algn="l" rtl="0">
              <a:spcBef>
                <a:spcPts val="0"/>
              </a:spcBef>
              <a:spcAft>
                <a:spcPts val="0"/>
              </a:spcAft>
              <a:buSzPts val="1400"/>
              <a:buChar char="●"/>
            </a:pPr>
            <a:r>
              <a:rPr lang="en-GB"/>
              <a:t>While with SIFT-CNN the accuracy of 97.15% was recorded for CKplus.</a:t>
            </a:r>
          </a:p>
        </p:txBody>
      </p:sp>
      <p:sp>
        <p:nvSpPr>
          <p:cNvPr id="385" name="Google Shape;385;p58"/>
          <p:cNvSpPr txBox="1">
            <a:spLocks noGrp="1"/>
          </p:cNvSpPr>
          <p:nvPr>
            <p:ph type="title" idx="4"/>
          </p:nvPr>
        </p:nvSpPr>
        <p:spPr>
          <a:xfrm>
            <a:off x="938500" y="467700"/>
            <a:ext cx="46293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Testing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body" idx="1"/>
          </p:nvPr>
        </p:nvSpPr>
        <p:spPr>
          <a:xfrm>
            <a:off x="830025" y="1092325"/>
            <a:ext cx="7665300" cy="9414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GB"/>
              <a:t>Performance for the proposed approach and the comparison of our approach to the existing models will be seen in this section. Experimental procedures have already been outlined in the above section.</a:t>
            </a:r>
          </a:p>
        </p:txBody>
      </p:sp>
      <p:sp>
        <p:nvSpPr>
          <p:cNvPr id="391" name="Google Shape;391;p59"/>
          <p:cNvSpPr txBox="1">
            <a:spLocks noGrp="1"/>
          </p:cNvSpPr>
          <p:nvPr>
            <p:ph type="title"/>
          </p:nvPr>
        </p:nvSpPr>
        <p:spPr>
          <a:xfrm>
            <a:off x="949825" y="3883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p>
        </p:txBody>
      </p:sp>
      <p:sp>
        <p:nvSpPr>
          <p:cNvPr id="392" name="Google Shape;392;p59"/>
          <p:cNvSpPr txBox="1"/>
          <p:nvPr/>
        </p:nvSpPr>
        <p:spPr>
          <a:xfrm>
            <a:off x="1555750" y="2574025"/>
            <a:ext cx="2347200" cy="12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Montserrat" panose="00000500000000000000"/>
                <a:ea typeface="Montserrat" panose="00000500000000000000"/>
                <a:cs typeface="Montserrat" panose="00000500000000000000"/>
                <a:sym typeface="Montserrat" panose="00000500000000000000"/>
              </a:rPr>
              <a:t>With HOG</a:t>
            </a:r>
            <a:endParaRPr sz="1800">
              <a:solidFill>
                <a:schemeClr val="dk2"/>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r>
              <a:rPr lang="en-GB" sz="1800">
                <a:solidFill>
                  <a:schemeClr val="dk2"/>
                </a:solidFill>
                <a:latin typeface="Montserrat" panose="00000500000000000000"/>
                <a:ea typeface="Montserrat" panose="00000500000000000000"/>
                <a:cs typeface="Montserrat" panose="00000500000000000000"/>
                <a:sym typeface="Montserrat" panose="00000500000000000000"/>
              </a:rPr>
              <a:t>Features</a:t>
            </a:r>
            <a:endParaRPr sz="1800">
              <a:solidFill>
                <a:schemeClr val="dk2"/>
              </a:solidFill>
              <a:latin typeface="Montserrat" panose="00000500000000000000"/>
              <a:ea typeface="Montserrat" panose="00000500000000000000"/>
              <a:cs typeface="Montserrat" panose="00000500000000000000"/>
              <a:sym typeface="Montserrat" panose="00000500000000000000"/>
            </a:endParaRPr>
          </a:p>
        </p:txBody>
      </p:sp>
      <p:sp>
        <p:nvSpPr>
          <p:cNvPr id="393" name="Google Shape;393;p59"/>
          <p:cNvSpPr txBox="1"/>
          <p:nvPr/>
        </p:nvSpPr>
        <p:spPr>
          <a:xfrm>
            <a:off x="5876025" y="2602375"/>
            <a:ext cx="2007000" cy="11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Montserrat" panose="00000500000000000000"/>
                <a:ea typeface="Montserrat" panose="00000500000000000000"/>
                <a:cs typeface="Montserrat" panose="00000500000000000000"/>
                <a:sym typeface="Montserrat" panose="00000500000000000000"/>
              </a:rPr>
              <a:t>With SIFT Features</a:t>
            </a:r>
            <a:endParaRPr sz="1800">
              <a:solidFill>
                <a:schemeClr val="dk2"/>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Evaluation of HOG-CNN</a:t>
            </a:r>
          </a:p>
        </p:txBody>
      </p:sp>
      <p:pic>
        <p:nvPicPr>
          <p:cNvPr id="399" name="Google Shape;399;p60"/>
          <p:cNvPicPr preferRelativeResize="0"/>
          <p:nvPr/>
        </p:nvPicPr>
        <p:blipFill>
          <a:blip r:embed="rId3"/>
          <a:stretch>
            <a:fillRect/>
          </a:stretch>
        </p:blipFill>
        <p:spPr>
          <a:xfrm>
            <a:off x="855450" y="1493475"/>
            <a:ext cx="6779770" cy="345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1"/>
          <p:cNvSpPr txBox="1">
            <a:spLocks noGrp="1"/>
          </p:cNvSpPr>
          <p:nvPr>
            <p:ph type="title" idx="4"/>
          </p:nvPr>
        </p:nvSpPr>
        <p:spPr>
          <a:xfrm>
            <a:off x="938500" y="445025"/>
            <a:ext cx="46293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Evaluation of SIFT-CNN</a:t>
            </a:r>
          </a:p>
        </p:txBody>
      </p:sp>
      <p:pic>
        <p:nvPicPr>
          <p:cNvPr id="405" name="Google Shape;405;p61"/>
          <p:cNvPicPr preferRelativeResize="0"/>
          <p:nvPr/>
        </p:nvPicPr>
        <p:blipFill>
          <a:blip r:embed="rId3"/>
          <a:stretch>
            <a:fillRect/>
          </a:stretch>
        </p:blipFill>
        <p:spPr>
          <a:xfrm>
            <a:off x="866775" y="1309025"/>
            <a:ext cx="6834900" cy="3506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idx="4"/>
          </p:nvPr>
        </p:nvSpPr>
        <p:spPr>
          <a:xfrm>
            <a:off x="938500" y="445025"/>
            <a:ext cx="4629300" cy="7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Experimental Results of HOG-CNN and SIFT-CNN</a:t>
            </a:r>
          </a:p>
        </p:txBody>
      </p:sp>
      <p:graphicFrame>
        <p:nvGraphicFramePr>
          <p:cNvPr id="411" name="Google Shape;411;p62"/>
          <p:cNvGraphicFramePr/>
          <p:nvPr/>
        </p:nvGraphicFramePr>
        <p:xfrm>
          <a:off x="952500" y="2000250"/>
          <a:ext cx="7239000" cy="1188630"/>
        </p:xfrm>
        <a:graphic>
          <a:graphicData uri="http://schemas.openxmlformats.org/drawingml/2006/table">
            <a:tbl>
              <a:tblPr>
                <a:noFill/>
                <a:tableStyleId>{8889F057-F2B8-4045-B9A8-2BEAFB1ED49A}</a:tableStyleId>
              </a:tblPr>
              <a:tblGrid>
                <a:gridCol w="2413000"/>
                <a:gridCol w="2413000"/>
                <a:gridCol w="2413000"/>
              </a:tblGrid>
              <a:tr h="381000">
                <a:tc>
                  <a:txBody>
                    <a:bodyPr/>
                    <a:lstStyle/>
                    <a:p>
                      <a:pPr marL="0" lvl="0" indent="0" algn="l" rtl="0">
                        <a:spcBef>
                          <a:spcPts val="0"/>
                        </a:spcBef>
                        <a:spcAft>
                          <a:spcPts val="0"/>
                        </a:spcAft>
                        <a:buNone/>
                      </a:pP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Training Accuracy</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Testing Accuracy</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r>
              <a:tr h="381000">
                <a:tc>
                  <a:txBody>
                    <a:bodyPr/>
                    <a:lstStyle/>
                    <a:p>
                      <a:pPr marL="0" lvl="0" indent="0" algn="l" rtl="0">
                        <a:spcBef>
                          <a:spcPts val="0"/>
                        </a:spcBef>
                        <a:spcAft>
                          <a:spcPts val="0"/>
                        </a:spcAft>
                        <a:buNone/>
                      </a:pPr>
                      <a:r>
                        <a:rPr lang="en-GB">
                          <a:solidFill>
                            <a:schemeClr val="lt1"/>
                          </a:solidFill>
                        </a:rPr>
                        <a:t>HOG</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98.58%</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96.34%</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r>
              <a:tr h="381000">
                <a:tc>
                  <a:txBody>
                    <a:bodyPr/>
                    <a:lstStyle/>
                    <a:p>
                      <a:pPr marL="0" lvl="0" indent="0" algn="l" rtl="0">
                        <a:spcBef>
                          <a:spcPts val="0"/>
                        </a:spcBef>
                        <a:spcAft>
                          <a:spcPts val="0"/>
                        </a:spcAft>
                        <a:buNone/>
                      </a:pPr>
                      <a:r>
                        <a:rPr lang="en-GB">
                          <a:solidFill>
                            <a:schemeClr val="lt1"/>
                          </a:solidFill>
                        </a:rPr>
                        <a:t>SIFT</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99.70%</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97.15%</a:t>
                      </a:r>
                      <a:endParaRPr>
                        <a:solidFill>
                          <a:schemeClr val="lt1"/>
                        </a:solidFill>
                      </a:endParaRPr>
                    </a:p>
                  </a:txBody>
                  <a:tcPr marL="91425" marR="91425" marT="91425" marB="91425">
                    <a:lnL w="9525" cap="flat" cmpd="sng">
                      <a:solidFill>
                        <a:srgbClr val="001633"/>
                      </a:solidFill>
                      <a:prstDash val="solid"/>
                      <a:round/>
                      <a:headEnd type="none" w="sm" len="sm"/>
                      <a:tailEnd type="none" w="sm" len="sm"/>
                    </a:lnL>
                    <a:lnR w="9525" cap="flat" cmpd="sng">
                      <a:solidFill>
                        <a:srgbClr val="001633"/>
                      </a:solidFill>
                      <a:prstDash val="solid"/>
                      <a:round/>
                      <a:headEnd type="none" w="sm" len="sm"/>
                      <a:tailEnd type="none" w="sm" len="sm"/>
                    </a:lnR>
                    <a:lnT w="9525" cap="flat" cmpd="sng">
                      <a:solidFill>
                        <a:srgbClr val="001633"/>
                      </a:solidFill>
                      <a:prstDash val="solid"/>
                      <a:round/>
                      <a:headEnd type="none" w="sm" len="sm"/>
                      <a:tailEnd type="none" w="sm" len="sm"/>
                    </a:lnT>
                    <a:lnB w="9525" cap="flat" cmpd="sng">
                      <a:solidFill>
                        <a:srgbClr val="001633"/>
                      </a:solidFill>
                      <a:prstDash val="solid"/>
                      <a:round/>
                      <a:headEnd type="none" w="sm" len="sm"/>
                      <a:tailEnd type="none" w="sm" len="sm"/>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3"/>
          <p:cNvSpPr txBox="1">
            <a:spLocks noGrp="1"/>
          </p:cNvSpPr>
          <p:nvPr>
            <p:ph type="title" idx="4"/>
          </p:nvPr>
        </p:nvSpPr>
        <p:spPr>
          <a:xfrm>
            <a:off x="952500" y="467700"/>
            <a:ext cx="4629300" cy="7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p>
        </p:txBody>
      </p:sp>
      <p:sp>
        <p:nvSpPr>
          <p:cNvPr id="417" name="Google Shape;417;p63"/>
          <p:cNvSpPr txBox="1"/>
          <p:nvPr/>
        </p:nvSpPr>
        <p:spPr>
          <a:xfrm>
            <a:off x="796025" y="1326700"/>
            <a:ext cx="6712800" cy="3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panose="00000500000000000000"/>
                <a:ea typeface="Montserrat" panose="00000500000000000000"/>
                <a:cs typeface="Montserrat" panose="00000500000000000000"/>
                <a:sym typeface="Montserrat" panose="00000500000000000000"/>
              </a:rPr>
              <a:t>This proposes a novel and effective framework for successful emotion recognition with the help of feature extraction and CNN. This study highlights that explicit key-feature extraction on the dataset can aid for an effective and efficient facial emotion analysis. Handcrafted feature extraction plays an important when you have a limited data collection and want to build the model without losing any significant or relevant information. The significant contribution/findings of the research carried out are: data feature extraction serves as a helpful procedure for accuracy improvement, reduces the risk of overfitting, speeds up the training process, improves data visualization and processing of data. Features are extracted using HOG and SIFT technique in this following research which are further used to train neural network and the architecture i.e. explicit feature extraction coupled with convolution net and additional deep neural layers have been the reason for this outperforming accuracy.</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4"/>
          <p:cNvSpPr txBox="1">
            <a:spLocks noGrp="1"/>
          </p:cNvSpPr>
          <p:nvPr>
            <p:ph type="subTitle" idx="1"/>
          </p:nvPr>
        </p:nvSpPr>
        <p:spPr>
          <a:xfrm>
            <a:off x="938502" y="1328975"/>
            <a:ext cx="8067300" cy="30543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GB" sz="1500" dirty="0"/>
              <a:t>Research Paper</a:t>
            </a:r>
            <a:endParaRPr sz="1500" dirty="0"/>
          </a:p>
          <a:p>
            <a:pPr marL="457200" lvl="0" indent="457200" algn="l" rtl="0">
              <a:lnSpc>
                <a:spcPct val="115000"/>
              </a:lnSpc>
              <a:spcBef>
                <a:spcPts val="0"/>
              </a:spcBef>
              <a:spcAft>
                <a:spcPts val="0"/>
              </a:spcAft>
              <a:buNone/>
            </a:pPr>
            <a:r>
              <a:rPr lang="en-GB" sz="1200" u="sng" dirty="0">
                <a:solidFill>
                  <a:schemeClr val="hlink"/>
                </a:solidFill>
                <a:hlinkClick r:id="rId3"/>
              </a:rPr>
              <a:t>https://www.sciencedirect.com/science/article/pii/S1877050923001084</a:t>
            </a:r>
            <a:endParaRPr sz="1200" dirty="0"/>
          </a:p>
          <a:p>
            <a:pPr marL="0" lvl="0" indent="0" algn="l" rtl="0">
              <a:lnSpc>
                <a:spcPct val="115000"/>
              </a:lnSpc>
              <a:spcBef>
                <a:spcPts val="0"/>
              </a:spcBef>
              <a:spcAft>
                <a:spcPts val="0"/>
              </a:spcAft>
              <a:buNone/>
            </a:pPr>
            <a:endParaRPr sz="1200" dirty="0"/>
          </a:p>
          <a:p>
            <a:pPr marL="457200" lvl="0" indent="-317500" algn="l" rtl="0">
              <a:lnSpc>
                <a:spcPct val="115000"/>
              </a:lnSpc>
              <a:spcBef>
                <a:spcPts val="0"/>
              </a:spcBef>
              <a:spcAft>
                <a:spcPts val="0"/>
              </a:spcAft>
              <a:buSzPts val="1400"/>
              <a:buChar char="●"/>
            </a:pPr>
            <a:r>
              <a:rPr lang="en-GB" dirty="0"/>
              <a:t>Dataset</a:t>
            </a:r>
            <a:endParaRPr dirty="0"/>
          </a:p>
          <a:p>
            <a:pPr marL="457200" lvl="0" indent="457200" algn="l" rtl="0">
              <a:lnSpc>
                <a:spcPct val="115000"/>
              </a:lnSpc>
              <a:spcBef>
                <a:spcPts val="0"/>
              </a:spcBef>
              <a:spcAft>
                <a:spcPts val="0"/>
              </a:spcAft>
              <a:buNone/>
            </a:pPr>
            <a:r>
              <a:rPr lang="en-GB" sz="1200" u="sng" dirty="0">
                <a:solidFill>
                  <a:schemeClr val="hlink"/>
                </a:solidFill>
                <a:hlinkClick r:id="rId4"/>
              </a:rPr>
              <a:t>https://r.search.yahoo.com/_ylt=AwrPoWK8BC1mozQoyqS7HAx.;_ylu=Y29sbwNzZzMEcG9zAzEEdnRpZAMEc2VjA3Ny/RV=2/RE=1714255164/RO=10/RU=https%3a%2f%2fwww.kaggle.com%2fdatasets%2fshawon10%2fckplus/RK=2/RS=xZj7MAOzCriFojsuePLmFTDHKMA-</a:t>
            </a:r>
            <a:endParaRPr sz="1200" dirty="0"/>
          </a:p>
          <a:p>
            <a:pPr marL="457200" lvl="0" indent="-317500" algn="l" rtl="0">
              <a:lnSpc>
                <a:spcPct val="115000"/>
              </a:lnSpc>
              <a:spcBef>
                <a:spcPts val="0"/>
              </a:spcBef>
              <a:spcAft>
                <a:spcPts val="0"/>
              </a:spcAft>
              <a:buSzPts val="1400"/>
              <a:buChar char="●"/>
            </a:pPr>
            <a:r>
              <a:rPr lang="en-GB" dirty="0"/>
              <a:t>SIFT</a:t>
            </a:r>
            <a:endParaRPr dirty="0"/>
          </a:p>
          <a:p>
            <a:pPr marL="457200" lvl="0" indent="457200" algn="l" rtl="0">
              <a:lnSpc>
                <a:spcPct val="115000"/>
              </a:lnSpc>
              <a:spcBef>
                <a:spcPts val="0"/>
              </a:spcBef>
              <a:spcAft>
                <a:spcPts val="0"/>
              </a:spcAft>
              <a:buNone/>
            </a:pPr>
            <a:r>
              <a:rPr lang="en-GB" sz="1200" dirty="0"/>
              <a:t>h</a:t>
            </a:r>
            <a:r>
              <a:rPr lang="en-GB" sz="1200" u="sng" dirty="0">
                <a:solidFill>
                  <a:schemeClr val="hlink"/>
                </a:solidFill>
                <a:hlinkClick r:id="rId5"/>
              </a:rPr>
              <a:t>ttps://medium.com/@deepanshut041/introduction-to-sift-scale-invariant-feature-transform-65d7f3a72d40</a:t>
            </a:r>
            <a:endParaRPr sz="1200" dirty="0"/>
          </a:p>
          <a:p>
            <a:pPr marL="457200" lvl="0" indent="-311150" algn="l" rtl="0">
              <a:lnSpc>
                <a:spcPct val="115000"/>
              </a:lnSpc>
              <a:spcBef>
                <a:spcPts val="0"/>
              </a:spcBef>
              <a:spcAft>
                <a:spcPts val="0"/>
              </a:spcAft>
              <a:buSzPts val="1300"/>
              <a:buChar char="●"/>
            </a:pPr>
            <a:r>
              <a:rPr lang="en-GB" sz="1300" dirty="0"/>
              <a:t>HOG</a:t>
            </a:r>
            <a:endParaRPr sz="1300" dirty="0"/>
          </a:p>
          <a:p>
            <a:pPr marL="457200" lvl="0" indent="0" algn="l" rtl="0">
              <a:lnSpc>
                <a:spcPct val="115000"/>
              </a:lnSpc>
              <a:spcBef>
                <a:spcPts val="0"/>
              </a:spcBef>
              <a:spcAft>
                <a:spcPts val="0"/>
              </a:spcAft>
              <a:buNone/>
            </a:pPr>
            <a:r>
              <a:rPr lang="en-GB" sz="1300" dirty="0"/>
              <a:t>	</a:t>
            </a:r>
            <a:r>
              <a:rPr lang="en-GB" sz="1300" u="sng" dirty="0">
                <a:solidFill>
                  <a:schemeClr val="hlink"/>
                </a:solidFill>
                <a:hlinkClick r:id="rId6"/>
              </a:rPr>
              <a:t>https://towardsdatascience.com/hog-histogram-of-oriented-gradients-67ecd887675f</a:t>
            </a:r>
            <a:endParaRPr sz="1300" dirty="0"/>
          </a:p>
        </p:txBody>
      </p:sp>
      <p:sp>
        <p:nvSpPr>
          <p:cNvPr id="423" name="Google Shape;423;p64"/>
          <p:cNvSpPr txBox="1">
            <a:spLocks noGrp="1"/>
          </p:cNvSpPr>
          <p:nvPr>
            <p:ph type="title" idx="4"/>
          </p:nvPr>
        </p:nvSpPr>
        <p:spPr>
          <a:xfrm>
            <a:off x="938500" y="445025"/>
            <a:ext cx="46293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Resources Used</a:t>
            </a:r>
          </a:p>
        </p:txBody>
      </p:sp>
      <p:pic>
        <p:nvPicPr>
          <p:cNvPr id="424" name="Google Shape;424;p64"/>
          <p:cNvPicPr preferRelativeResize="0"/>
          <p:nvPr/>
        </p:nvPicPr>
        <p:blipFill>
          <a:blip r:embed="rId7"/>
          <a:stretch>
            <a:fillRect/>
          </a:stretch>
        </p:blipFill>
        <p:spPr>
          <a:xfrm>
            <a:off x="1725900" y="1710263"/>
            <a:ext cx="158725" cy="201375"/>
          </a:xfrm>
          <a:prstGeom prst="rect">
            <a:avLst/>
          </a:prstGeom>
          <a:noFill/>
          <a:ln>
            <a:noFill/>
          </a:ln>
        </p:spPr>
      </p:pic>
      <p:pic>
        <p:nvPicPr>
          <p:cNvPr id="425" name="Google Shape;425;p64"/>
          <p:cNvPicPr preferRelativeResize="0"/>
          <p:nvPr/>
        </p:nvPicPr>
        <p:blipFill>
          <a:blip r:embed="rId7"/>
          <a:stretch>
            <a:fillRect/>
          </a:stretch>
        </p:blipFill>
        <p:spPr>
          <a:xfrm>
            <a:off x="1725900" y="2347525"/>
            <a:ext cx="158725" cy="201375"/>
          </a:xfrm>
          <a:prstGeom prst="rect">
            <a:avLst/>
          </a:prstGeom>
          <a:noFill/>
          <a:ln>
            <a:noFill/>
          </a:ln>
        </p:spPr>
      </p:pic>
      <p:pic>
        <p:nvPicPr>
          <p:cNvPr id="426" name="Google Shape;426;p64"/>
          <p:cNvPicPr preferRelativeResize="0"/>
          <p:nvPr/>
        </p:nvPicPr>
        <p:blipFill>
          <a:blip r:embed="rId7"/>
          <a:stretch>
            <a:fillRect/>
          </a:stretch>
        </p:blipFill>
        <p:spPr>
          <a:xfrm>
            <a:off x="1725900" y="3219300"/>
            <a:ext cx="158725" cy="201375"/>
          </a:xfrm>
          <a:prstGeom prst="rect">
            <a:avLst/>
          </a:prstGeom>
          <a:noFill/>
          <a:ln>
            <a:noFill/>
          </a:ln>
        </p:spPr>
      </p:pic>
      <p:pic>
        <p:nvPicPr>
          <p:cNvPr id="427" name="Google Shape;427;p64"/>
          <p:cNvPicPr preferRelativeResize="0"/>
          <p:nvPr/>
        </p:nvPicPr>
        <p:blipFill>
          <a:blip r:embed="rId7"/>
          <a:stretch>
            <a:fillRect/>
          </a:stretch>
        </p:blipFill>
        <p:spPr>
          <a:xfrm>
            <a:off x="1725900" y="3903000"/>
            <a:ext cx="158725" cy="201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1819800" y="2254200"/>
            <a:ext cx="55044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a:t>Thanks</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9"/>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—Jean Paul</a:t>
            </a:r>
          </a:p>
        </p:txBody>
      </p:sp>
      <p:sp>
        <p:nvSpPr>
          <p:cNvPr id="200" name="Google Shape;200;p39"/>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 beloved face cannot grow ugly, because, not flesh and complexion, but expression, created love.”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3760325" y="3253300"/>
            <a:ext cx="33636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Introduction</a:t>
            </a:r>
          </a:p>
        </p:txBody>
      </p:sp>
      <p:sp>
        <p:nvSpPr>
          <p:cNvPr id="206" name="Google Shape;206;p40"/>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01</a:t>
            </a:r>
          </a:p>
        </p:txBody>
      </p:sp>
      <p:sp>
        <p:nvSpPr>
          <p:cNvPr id="207" name="Google Shape;207;p40"/>
          <p:cNvSpPr txBox="1">
            <a:spLocks noGrp="1"/>
          </p:cNvSpPr>
          <p:nvPr>
            <p:ph type="subTitle" idx="1"/>
          </p:nvPr>
        </p:nvSpPr>
        <p:spPr>
          <a:xfrm>
            <a:off x="3760320" y="37765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Facial Expression Regarding different Emotions.</a:t>
            </a:r>
          </a:p>
        </p:txBody>
      </p:sp>
      <p:cxnSp>
        <p:nvCxnSpPr>
          <p:cNvPr id="208" name="Google Shape;208;p40"/>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Facial Emotion Recognition</a:t>
            </a:r>
            <a:r>
              <a:rPr lang="en-GB">
                <a:solidFill>
                  <a:schemeClr val="accent1"/>
                </a:solidFill>
              </a:rPr>
              <a:t>!</a:t>
            </a:r>
            <a:endParaRPr>
              <a:solidFill>
                <a:schemeClr val="accent1"/>
              </a:solidFill>
            </a:endParaRPr>
          </a:p>
        </p:txBody>
      </p:sp>
      <p:sp>
        <p:nvSpPr>
          <p:cNvPr id="214" name="Google Shape;214;p41"/>
          <p:cNvSpPr txBox="1">
            <a:spLocks noGrp="1"/>
          </p:cNvSpPr>
          <p:nvPr>
            <p:ph type="body" idx="1"/>
          </p:nvPr>
        </p:nvSpPr>
        <p:spPr>
          <a:xfrm>
            <a:off x="938500" y="1659275"/>
            <a:ext cx="5390700" cy="276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When Interacting and Associating with others emotions are expressed. Learning how to interpret them might be a difficult task, therefore technology is intended to be used as help.</a:t>
            </a:r>
          </a:p>
          <a:p>
            <a:pPr marL="457200" lvl="0" indent="-317500" algn="l" rtl="0">
              <a:spcBef>
                <a:spcPts val="0"/>
              </a:spcBef>
              <a:spcAft>
                <a:spcPts val="0"/>
              </a:spcAft>
              <a:buSzPts val="1400"/>
              <a:buChar char="●"/>
            </a:pPr>
            <a:r>
              <a:rPr lang="en-GB"/>
              <a:t>Amongst the numerous facial recognition techniques or technologies which have evolved majorly and increased over time is facial emotion recognition (FER).</a:t>
            </a:r>
          </a:p>
          <a:p>
            <a:pPr marL="457200" lvl="0" indent="-317500" algn="l" rtl="0">
              <a:spcBef>
                <a:spcPts val="0"/>
              </a:spcBef>
              <a:spcAft>
                <a:spcPts val="0"/>
              </a:spcAft>
              <a:buSzPts val="1400"/>
              <a:buChar char="●"/>
            </a:pPr>
            <a:r>
              <a:rPr lang="en-GB"/>
              <a:t>Emotion Recognition(ER) has a lot of real-based applications.</a:t>
            </a:r>
          </a:p>
          <a:p>
            <a:pPr marL="1371600" lvl="1" indent="-317500" algn="l" rtl="0">
              <a:spcBef>
                <a:spcPts val="0"/>
              </a:spcBef>
              <a:spcAft>
                <a:spcPts val="0"/>
              </a:spcAft>
              <a:buSzPts val="1400"/>
              <a:buChar char="○"/>
            </a:pPr>
            <a:r>
              <a:rPr lang="en-GB"/>
              <a:t>Like Video Games, Customers Emotion etc.</a:t>
            </a:r>
          </a:p>
        </p:txBody>
      </p:sp>
      <p:cxnSp>
        <p:nvCxnSpPr>
          <p:cNvPr id="215" name="Google Shape;215;p4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2"/>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Facial expressions with features</a:t>
            </a:r>
          </a:p>
        </p:txBody>
      </p:sp>
      <p:cxnSp>
        <p:nvCxnSpPr>
          <p:cNvPr id="221" name="Google Shape;221;p4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2" name="Google Shape;222;p42"/>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Anger</a:t>
            </a:r>
          </a:p>
        </p:txBody>
      </p:sp>
      <p:sp>
        <p:nvSpPr>
          <p:cNvPr id="223" name="Google Shape;223;p42"/>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-Lowered and burrowed eyebrows</a:t>
            </a:r>
          </a:p>
          <a:p>
            <a:pPr marL="0" lvl="0" indent="0" algn="ctr" rtl="0">
              <a:spcBef>
                <a:spcPts val="0"/>
              </a:spcBef>
              <a:spcAft>
                <a:spcPts val="0"/>
              </a:spcAft>
              <a:buNone/>
            </a:pPr>
            <a:r>
              <a:rPr lang="en-GB"/>
              <a:t>-Raides chin</a:t>
            </a:r>
          </a:p>
          <a:p>
            <a:pPr marL="0" lvl="0" indent="0" algn="ctr" rtl="0">
              <a:spcBef>
                <a:spcPts val="0"/>
              </a:spcBef>
              <a:spcAft>
                <a:spcPts val="0"/>
              </a:spcAft>
              <a:buNone/>
            </a:pPr>
            <a:r>
              <a:rPr lang="en-GB"/>
              <a:t>-Intense gaze</a:t>
            </a:r>
          </a:p>
        </p:txBody>
      </p:sp>
      <p:sp>
        <p:nvSpPr>
          <p:cNvPr id="224" name="Google Shape;224;p42"/>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Sad</a:t>
            </a:r>
          </a:p>
        </p:txBody>
      </p:sp>
      <p:sp>
        <p:nvSpPr>
          <p:cNvPr id="225" name="Google Shape;225;p42"/>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-Brows bent</a:t>
            </a:r>
          </a:p>
          <a:p>
            <a:pPr marL="0" lvl="0" indent="0" algn="ctr" rtl="0">
              <a:spcBef>
                <a:spcPts val="0"/>
              </a:spcBef>
              <a:spcAft>
                <a:spcPts val="0"/>
              </a:spcAft>
              <a:buNone/>
            </a:pPr>
            <a:r>
              <a:rPr lang="en-GB"/>
              <a:t>-Lips lobe arched</a:t>
            </a:r>
          </a:p>
        </p:txBody>
      </p:sp>
      <p:sp>
        <p:nvSpPr>
          <p:cNvPr id="226" name="Google Shape;226;p42"/>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Joy</a:t>
            </a:r>
          </a:p>
        </p:txBody>
      </p:sp>
      <p:sp>
        <p:nvSpPr>
          <p:cNvPr id="227" name="Google Shape;227;p42"/>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-Raised end of mouth into a smile</a:t>
            </a:r>
          </a:p>
        </p:txBody>
      </p:sp>
      <p:cxnSp>
        <p:nvCxnSpPr>
          <p:cNvPr id="228" name="Google Shape;228;p42"/>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9" name="Google Shape;229;p42"/>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30" name="Google Shape;230;p42"/>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1" name="Google Shape;231;p42"/>
          <p:cNvSpPr/>
          <p:nvPr/>
        </p:nvSpPr>
        <p:spPr>
          <a:xfrm>
            <a:off x="1715050" y="1817575"/>
            <a:ext cx="684600" cy="684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pic>
        <p:nvPicPr>
          <p:cNvPr id="232" name="Google Shape;232;p42"/>
          <p:cNvPicPr preferRelativeResize="0"/>
          <p:nvPr/>
        </p:nvPicPr>
        <p:blipFill rotWithShape="1">
          <a:blip r:embed="rId3"/>
          <a:srcRect l="15773" r="20185" b="37150"/>
          <a:stretch>
            <a:fillRect/>
          </a:stretch>
        </p:blipFill>
        <p:spPr>
          <a:xfrm>
            <a:off x="1594000" y="1754050"/>
            <a:ext cx="905700" cy="941400"/>
          </a:xfrm>
          <a:prstGeom prst="ellipse">
            <a:avLst/>
          </a:prstGeom>
          <a:solidFill>
            <a:schemeClr val="lt1"/>
          </a:solidFill>
          <a:ln>
            <a:noFill/>
          </a:ln>
        </p:spPr>
      </p:pic>
      <p:pic>
        <p:nvPicPr>
          <p:cNvPr id="233" name="Google Shape;233;p42"/>
          <p:cNvPicPr preferRelativeResize="0"/>
          <p:nvPr/>
        </p:nvPicPr>
        <p:blipFill rotWithShape="1">
          <a:blip r:embed="rId4"/>
          <a:srcRect l="2827" t="1528" r="8825" b="10124"/>
          <a:stretch>
            <a:fillRect/>
          </a:stretch>
        </p:blipFill>
        <p:spPr>
          <a:xfrm>
            <a:off x="4156875" y="1754038"/>
            <a:ext cx="905700" cy="941400"/>
          </a:xfrm>
          <a:prstGeom prst="ellipse">
            <a:avLst/>
          </a:prstGeom>
          <a:noFill/>
          <a:ln>
            <a:noFill/>
          </a:ln>
        </p:spPr>
      </p:pic>
      <p:pic>
        <p:nvPicPr>
          <p:cNvPr id="234" name="Google Shape;234;p42"/>
          <p:cNvPicPr preferRelativeResize="0"/>
          <p:nvPr/>
        </p:nvPicPr>
        <p:blipFill rotWithShape="1">
          <a:blip r:embed="rId5"/>
          <a:srcRect l="16910" r="16903" b="33814"/>
          <a:stretch>
            <a:fillRect/>
          </a:stretch>
        </p:blipFill>
        <p:spPr>
          <a:xfrm>
            <a:off x="6609200" y="1754050"/>
            <a:ext cx="905700" cy="9414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cxnSp>
        <p:nvCxnSpPr>
          <p:cNvPr id="239" name="Google Shape;239;p43"/>
          <p:cNvCxnSpPr/>
          <p:nvPr/>
        </p:nvCxnSpPr>
        <p:spPr>
          <a:xfrm rot="10800000" flipH="1">
            <a:off x="940050" y="867647"/>
            <a:ext cx="7263900" cy="12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3"/>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Anxiety</a:t>
            </a:r>
          </a:p>
        </p:txBody>
      </p:sp>
      <p:sp>
        <p:nvSpPr>
          <p:cNvPr id="241" name="Google Shape;241;p43"/>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 Lip smacking</a:t>
            </a:r>
          </a:p>
        </p:txBody>
      </p:sp>
      <p:sp>
        <p:nvSpPr>
          <p:cNvPr id="242" name="Google Shape;242;p43"/>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Surprise</a:t>
            </a:r>
          </a:p>
        </p:txBody>
      </p:sp>
      <p:sp>
        <p:nvSpPr>
          <p:cNvPr id="243" name="Google Shape;243;p43"/>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-Dropped jaw</a:t>
            </a:r>
          </a:p>
          <a:p>
            <a:pPr marL="0" lvl="0" indent="0" algn="ctr" rtl="0">
              <a:spcBef>
                <a:spcPts val="0"/>
              </a:spcBef>
              <a:spcAft>
                <a:spcPts val="0"/>
              </a:spcAft>
              <a:buNone/>
            </a:pPr>
            <a:r>
              <a:rPr lang="en-GB"/>
              <a:t>-Raised brows</a:t>
            </a:r>
          </a:p>
          <a:p>
            <a:pPr marL="0" lvl="0" indent="0" algn="ctr" rtl="0">
              <a:spcBef>
                <a:spcPts val="0"/>
              </a:spcBef>
              <a:spcAft>
                <a:spcPts val="0"/>
              </a:spcAft>
              <a:buNone/>
            </a:pPr>
            <a:r>
              <a:rPr lang="en-GB"/>
              <a:t>-Wide eyes</a:t>
            </a:r>
          </a:p>
        </p:txBody>
      </p:sp>
      <p:sp>
        <p:nvSpPr>
          <p:cNvPr id="244" name="Google Shape;244;p43"/>
          <p:cNvSpPr txBox="1">
            <a:spLocks noGrp="1"/>
          </p:cNvSpPr>
          <p:nvPr>
            <p:ph type="title" idx="5"/>
          </p:nvPr>
        </p:nvSpPr>
        <p:spPr>
          <a:xfrm>
            <a:off x="1048447" y="277652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Fear</a:t>
            </a:r>
          </a:p>
        </p:txBody>
      </p:sp>
      <p:sp>
        <p:nvSpPr>
          <p:cNvPr id="245" name="Google Shape;245;p43"/>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-Open mouth</a:t>
            </a:r>
          </a:p>
          <a:p>
            <a:pPr marL="0" lvl="0" indent="0" algn="ctr" rtl="0">
              <a:spcBef>
                <a:spcPts val="0"/>
              </a:spcBef>
              <a:spcAft>
                <a:spcPts val="0"/>
              </a:spcAft>
              <a:buNone/>
            </a:pPr>
            <a:r>
              <a:rPr lang="en-GB"/>
              <a:t>-wide eyes</a:t>
            </a:r>
          </a:p>
          <a:p>
            <a:pPr marL="0" lvl="0" indent="0" algn="ctr" rtl="0">
              <a:spcBef>
                <a:spcPts val="0"/>
              </a:spcBef>
              <a:spcAft>
                <a:spcPts val="0"/>
              </a:spcAft>
              <a:buNone/>
            </a:pPr>
            <a:r>
              <a:rPr lang="en-GB"/>
              <a:t>-Closed eyes brows</a:t>
            </a:r>
          </a:p>
        </p:txBody>
      </p:sp>
      <p:cxnSp>
        <p:nvCxnSpPr>
          <p:cNvPr id="246" name="Google Shape;246;p43"/>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7" name="Google Shape;247;p43"/>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8" name="Google Shape;248;p43"/>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9" name="Google Shape;249;p43"/>
          <p:cNvPicPr preferRelativeResize="0"/>
          <p:nvPr/>
        </p:nvPicPr>
        <p:blipFill rotWithShape="1">
          <a:blip r:embed="rId3"/>
          <a:srcRect l="19047" r="19047" b="65737"/>
          <a:stretch>
            <a:fillRect/>
          </a:stretch>
        </p:blipFill>
        <p:spPr>
          <a:xfrm>
            <a:off x="1629550" y="1826575"/>
            <a:ext cx="905700" cy="941400"/>
          </a:xfrm>
          <a:prstGeom prst="ellipse">
            <a:avLst/>
          </a:prstGeom>
          <a:noFill/>
          <a:ln>
            <a:noFill/>
          </a:ln>
        </p:spPr>
      </p:pic>
      <p:pic>
        <p:nvPicPr>
          <p:cNvPr id="250" name="Google Shape;250;p43"/>
          <p:cNvPicPr preferRelativeResize="0"/>
          <p:nvPr/>
        </p:nvPicPr>
        <p:blipFill rotWithShape="1">
          <a:blip r:embed="rId4"/>
          <a:srcRect l="15716" t="15306" r="15710" b="15306"/>
          <a:stretch>
            <a:fillRect/>
          </a:stretch>
        </p:blipFill>
        <p:spPr>
          <a:xfrm>
            <a:off x="6608750" y="1826575"/>
            <a:ext cx="905700" cy="941400"/>
          </a:xfrm>
          <a:prstGeom prst="ellipse">
            <a:avLst/>
          </a:prstGeom>
          <a:noFill/>
          <a:ln>
            <a:noFill/>
          </a:ln>
        </p:spPr>
      </p:pic>
      <p:pic>
        <p:nvPicPr>
          <p:cNvPr id="251" name="Google Shape;251;p43"/>
          <p:cNvPicPr preferRelativeResize="0"/>
          <p:nvPr/>
        </p:nvPicPr>
        <p:blipFill rotWithShape="1">
          <a:blip r:embed="rId5"/>
          <a:srcRect l="15132" r="15132" b="30264"/>
          <a:stretch>
            <a:fillRect/>
          </a:stretch>
        </p:blipFill>
        <p:spPr>
          <a:xfrm>
            <a:off x="4119150" y="1826575"/>
            <a:ext cx="905700" cy="9414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55"/>
        <p:cNvGrpSpPr/>
        <p:nvPr/>
      </p:nvGrpSpPr>
      <p:grpSpPr>
        <a:xfrm>
          <a:off x="0" y="0"/>
          <a:ext cx="0" cy="0"/>
          <a:chOff x="0" y="0"/>
          <a:chExt cx="0" cy="0"/>
        </a:xfrm>
      </p:grpSpPr>
      <p:sp>
        <p:nvSpPr>
          <p:cNvPr id="256" name="Google Shape;256;p44"/>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PICTURE IS WORTH A THOUSAND WORDS</a:t>
            </a:r>
          </a:p>
        </p:txBody>
      </p:sp>
      <p:cxnSp>
        <p:nvCxnSpPr>
          <p:cNvPr id="257" name="Google Shape;257;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3760325" y="3253300"/>
            <a:ext cx="33636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Materials and Methods </a:t>
            </a:r>
          </a:p>
        </p:txBody>
      </p:sp>
      <p:sp>
        <p:nvSpPr>
          <p:cNvPr id="263" name="Google Shape;263;p45"/>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02</a:t>
            </a:r>
          </a:p>
        </p:txBody>
      </p:sp>
      <p:sp>
        <p:nvSpPr>
          <p:cNvPr id="264" name="Google Shape;264;p45"/>
          <p:cNvSpPr txBox="1">
            <a:spLocks noGrp="1"/>
          </p:cNvSpPr>
          <p:nvPr>
            <p:ph type="subTitle" idx="1"/>
          </p:nvPr>
        </p:nvSpPr>
        <p:spPr>
          <a:xfrm>
            <a:off x="3760320" y="37765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Different Features Extraction Tools</a:t>
            </a:r>
            <a:endParaRPr>
              <a:solidFill>
                <a:schemeClr val="lt2"/>
              </a:solidFill>
            </a:endParaRPr>
          </a:p>
          <a:p>
            <a:pPr marL="0" lvl="0" indent="0" algn="l" rtl="0">
              <a:spcBef>
                <a:spcPts val="0"/>
              </a:spcBef>
              <a:spcAft>
                <a:spcPts val="0"/>
              </a:spcAft>
              <a:buNone/>
            </a:pPr>
            <a:endParaRPr>
              <a:solidFill>
                <a:schemeClr val="lt2"/>
              </a:solidFill>
            </a:endParaRPr>
          </a:p>
        </p:txBody>
      </p:sp>
      <p:cxnSp>
        <p:nvCxnSpPr>
          <p:cNvPr id="265" name="Google Shape;265;p45"/>
          <p:cNvCxnSpPr/>
          <p:nvPr/>
        </p:nvCxnSpPr>
        <p:spPr>
          <a:xfrm flipH="1">
            <a:off x="3610750" y="2174025"/>
            <a:ext cx="7200" cy="20793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1354</Words>
  <Application>Microsoft Office PowerPoint</Application>
  <PresentationFormat>On-screen Show (16:9)</PresentationFormat>
  <Paragraphs>150</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Montserrat ExtraBold</vt:lpstr>
      <vt:lpstr>Montserrat ExtraLight</vt:lpstr>
      <vt:lpstr>Montserrat</vt:lpstr>
      <vt:lpstr>Montserrat Medium</vt:lpstr>
      <vt:lpstr>Futuristic Background by Slidesgo</vt:lpstr>
      <vt:lpstr>Facial emotion recognition using Handcrafted features and CNN</vt:lpstr>
      <vt:lpstr>01</vt:lpstr>
      <vt:lpstr>“A beloved face cannot grow ugly, because, not flesh and complexion, but expression, created love.”</vt:lpstr>
      <vt:lpstr>Introduction</vt:lpstr>
      <vt:lpstr>Facial Emotion Recognition!</vt:lpstr>
      <vt:lpstr>Facial expressions with features</vt:lpstr>
      <vt:lpstr>Anxiety</vt:lpstr>
      <vt:lpstr>A PICTURE IS WORTH A THOUSAND WORDS</vt:lpstr>
      <vt:lpstr>Materials and Methods </vt:lpstr>
      <vt:lpstr>Dataset Description</vt:lpstr>
      <vt:lpstr>CK Plus Dataset</vt:lpstr>
      <vt:lpstr>HOG Features</vt:lpstr>
      <vt:lpstr>HOG Features..</vt:lpstr>
      <vt:lpstr>SIFT Features</vt:lpstr>
      <vt:lpstr>SIFT Features..</vt:lpstr>
      <vt:lpstr>Proposed feature extraction-convolution network model </vt:lpstr>
      <vt:lpstr>Proposed feature extraction-convolution network model </vt:lpstr>
      <vt:lpstr>Implementation </vt:lpstr>
      <vt:lpstr>Steps</vt:lpstr>
      <vt:lpstr>Data Preprocessing</vt:lpstr>
      <vt:lpstr>Model Training</vt:lpstr>
      <vt:lpstr>Model Testing</vt:lpstr>
      <vt:lpstr>Results</vt:lpstr>
      <vt:lpstr>Evaluation of HOG-CNN</vt:lpstr>
      <vt:lpstr>Evaluation of SIFT-CNN</vt:lpstr>
      <vt:lpstr>Experimental Results of HOG-CNN and SIFT-CNN</vt:lpstr>
      <vt:lpstr>Conclusion</vt:lpstr>
      <vt:lpstr>Resources Used</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recognition using Handcrafted features and CNN</dc:title>
  <dc:creator>Prince upadhyay</dc:creator>
  <cp:lastModifiedBy>LENOVO</cp:lastModifiedBy>
  <cp:revision>5</cp:revision>
  <dcterms:created xsi:type="dcterms:W3CDTF">2024-06-26T20:27:31Z</dcterms:created>
  <dcterms:modified xsi:type="dcterms:W3CDTF">2024-06-26T20:38:27Z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BF7B4CF7F3ED4A8DACE2FCE1F2ED7D1D_12</vt:lpwstr>
  </property>
  <property fmtid="{D5CDD505-2E9C-101B-9397-08002B2CF9AE}" pid="3" name="KSOProductBuildVer">
    <vt:lpwstr>1033-12.2.0.17119</vt:lpwstr>
  </property>
</Properties>
</file>